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6.jpg" ContentType="image/jpeg"/>
  <Override PartName="/ppt/media/image8.jpg" ContentType="image/jpeg"/>
  <Override PartName="/ppt/media/image9.JPG" ContentType="image/jpeg"/>
  <Override PartName="/ppt/media/image11.JPG" ContentType="image/jpeg"/>
  <Override PartName="/ppt/media/image13.jpg" ContentType="image/jpeg"/>
  <Override PartName="/ppt/media/image18.jpg" ContentType="image/jpeg"/>
  <Override PartName="/ppt/media/image19.jpg" ContentType="image/jpeg"/>
  <Override PartName="/ppt/media/image20.jpg" ContentType="image/jpeg"/>
  <Override PartName="/ppt/media/image21.jpg" ContentType="image/jpeg"/>
  <Override PartName="/ppt/media/image22.jpg" ContentType="image/jpeg"/>
  <Override PartName="/ppt/media/image23.jpg" ContentType="image/jpe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258" r:id="rId4"/>
    <p:sldId id="259" r:id="rId5"/>
    <p:sldId id="260" r:id="rId6"/>
    <p:sldId id="274" r:id="rId7"/>
    <p:sldId id="275" r:id="rId8"/>
    <p:sldId id="261" r:id="rId9"/>
    <p:sldId id="276" r:id="rId10"/>
    <p:sldId id="263" r:id="rId11"/>
    <p:sldId id="277" r:id="rId12"/>
    <p:sldId id="264" r:id="rId13"/>
    <p:sldId id="265" r:id="rId14"/>
    <p:sldId id="266" r:id="rId15"/>
    <p:sldId id="267" r:id="rId16"/>
    <p:sldId id="278" r:id="rId17"/>
    <p:sldId id="286" r:id="rId18"/>
    <p:sldId id="287" r:id="rId19"/>
    <p:sldId id="288" r:id="rId20"/>
    <p:sldId id="289" r:id="rId21"/>
    <p:sldId id="290" r:id="rId22"/>
    <p:sldId id="279" r:id="rId23"/>
    <p:sldId id="291" r:id="rId24"/>
    <p:sldId id="292" r:id="rId25"/>
    <p:sldId id="280" r:id="rId26"/>
    <p:sldId id="281" r:id="rId27"/>
    <p:sldId id="268" r:id="rId28"/>
    <p:sldId id="269" r:id="rId29"/>
    <p:sldId id="282" r:id="rId30"/>
    <p:sldId id="283" r:id="rId31"/>
    <p:sldId id="284" r:id="rId32"/>
    <p:sldId id="270" r:id="rId33"/>
    <p:sldId id="271" r:id="rId34"/>
    <p:sldId id="272" r:id="rId35"/>
    <p:sldId id="273" r:id="rId36"/>
    <p:sldId id="285" r:id="rId37"/>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37F459-1FA9-4C0D-BA68-2723DA5AC353}" v="151" dt="2026-02-09T19:43:40.35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5033" autoAdjust="0"/>
  </p:normalViewPr>
  <p:slideViewPr>
    <p:cSldViewPr>
      <p:cViewPr varScale="1">
        <p:scale>
          <a:sx n="78" d="100"/>
          <a:sy n="78" d="100"/>
        </p:scale>
        <p:origin x="629"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l Kumar" userId="ca09e7706cf6a064" providerId="LiveId" clId="{3F53AB6A-54BC-490D-AB65-B1176B97C331}"/>
    <pc:docChg chg="undo redo custSel addSld delSld modSld sldOrd">
      <pc:chgData name="Anil Kumar" userId="ca09e7706cf6a064" providerId="LiveId" clId="{3F53AB6A-54BC-490D-AB65-B1176B97C331}" dt="2026-02-09T19:45:38.117" v="2920" actId="1076"/>
      <pc:docMkLst>
        <pc:docMk/>
      </pc:docMkLst>
      <pc:sldChg chg="modSp mod ord">
        <pc:chgData name="Anil Kumar" userId="ca09e7706cf6a064" providerId="LiveId" clId="{3F53AB6A-54BC-490D-AB65-B1176B97C331}" dt="2026-02-09T06:20:23.145" v="47" actId="20577"/>
        <pc:sldMkLst>
          <pc:docMk/>
          <pc:sldMk cId="0" sldId="256"/>
        </pc:sldMkLst>
        <pc:spChg chg="mod">
          <ac:chgData name="Anil Kumar" userId="ca09e7706cf6a064" providerId="LiveId" clId="{3F53AB6A-54BC-490D-AB65-B1176B97C331}" dt="2026-02-09T06:20:10.437" v="42" actId="20577"/>
          <ac:spMkLst>
            <pc:docMk/>
            <pc:sldMk cId="0" sldId="256"/>
            <ac:spMk id="4" creationId="{00000000-0000-0000-0000-000000000000}"/>
          </ac:spMkLst>
        </pc:spChg>
        <pc:spChg chg="mod">
          <ac:chgData name="Anil Kumar" userId="ca09e7706cf6a064" providerId="LiveId" clId="{3F53AB6A-54BC-490D-AB65-B1176B97C331}" dt="2026-02-09T06:20:23.145" v="47" actId="20577"/>
          <ac:spMkLst>
            <pc:docMk/>
            <pc:sldMk cId="0" sldId="256"/>
            <ac:spMk id="5" creationId="{00000000-0000-0000-0000-000000000000}"/>
          </ac:spMkLst>
        </pc:spChg>
      </pc:sldChg>
      <pc:sldChg chg="addSp delSp modSp mod ord">
        <pc:chgData name="Anil Kumar" userId="ca09e7706cf6a064" providerId="LiveId" clId="{3F53AB6A-54BC-490D-AB65-B1176B97C331}" dt="2026-02-09T18:20:59.765" v="1815"/>
        <pc:sldMkLst>
          <pc:docMk/>
          <pc:sldMk cId="1736737905" sldId="279"/>
        </pc:sldMkLst>
        <pc:spChg chg="mod">
          <ac:chgData name="Anil Kumar" userId="ca09e7706cf6a064" providerId="LiveId" clId="{3F53AB6A-54BC-490D-AB65-B1176B97C331}" dt="2026-02-09T18:16:09.756" v="1793" actId="14100"/>
          <ac:spMkLst>
            <pc:docMk/>
            <pc:sldMk cId="1736737905" sldId="279"/>
            <ac:spMk id="3" creationId="{1B9C3232-EDC6-D585-15C1-81FCA9AF2495}"/>
          </ac:spMkLst>
        </pc:spChg>
        <pc:spChg chg="add mod">
          <ac:chgData name="Anil Kumar" userId="ca09e7706cf6a064" providerId="LiveId" clId="{3F53AB6A-54BC-490D-AB65-B1176B97C331}" dt="2026-02-09T18:20:43.195" v="1813" actId="1076"/>
          <ac:spMkLst>
            <pc:docMk/>
            <pc:sldMk cId="1736737905" sldId="279"/>
            <ac:spMk id="11" creationId="{31528A0E-E41D-EE5A-06AA-8AE3D32B06A2}"/>
          </ac:spMkLst>
        </pc:spChg>
        <pc:picChg chg="add del mod">
          <ac:chgData name="Anil Kumar" userId="ca09e7706cf6a064" providerId="LiveId" clId="{3F53AB6A-54BC-490D-AB65-B1176B97C331}" dt="2026-02-09T18:19:13.755" v="1803" actId="21"/>
          <ac:picMkLst>
            <pc:docMk/>
            <pc:sldMk cId="1736737905" sldId="279"/>
            <ac:picMk id="10" creationId="{D787BDD5-C317-9672-825D-1760C6A71086}"/>
          </ac:picMkLst>
        </pc:picChg>
        <pc:picChg chg="add mod">
          <ac:chgData name="Anil Kumar" userId="ca09e7706cf6a064" providerId="LiveId" clId="{3F53AB6A-54BC-490D-AB65-B1176B97C331}" dt="2026-02-09T18:20:34.262" v="1811" actId="1076"/>
          <ac:picMkLst>
            <pc:docMk/>
            <pc:sldMk cId="1736737905" sldId="279"/>
            <ac:picMk id="13" creationId="{085FD101-03B3-D5E8-AC83-25E58D9922CF}"/>
          </ac:picMkLst>
        </pc:picChg>
      </pc:sldChg>
      <pc:sldChg chg="addSp delSp modSp new del mod">
        <pc:chgData name="Anil Kumar" userId="ca09e7706cf6a064" providerId="LiveId" clId="{3F53AB6A-54BC-490D-AB65-B1176B97C331}" dt="2026-02-09T15:27:56.915" v="109" actId="2696"/>
        <pc:sldMkLst>
          <pc:docMk/>
          <pc:sldMk cId="1144171922" sldId="286"/>
        </pc:sldMkLst>
        <pc:spChg chg="add del mod">
          <ac:chgData name="Anil Kumar" userId="ca09e7706cf6a064" providerId="LiveId" clId="{3F53AB6A-54BC-490D-AB65-B1176B97C331}" dt="2026-02-09T15:25:50.204" v="67" actId="478"/>
          <ac:spMkLst>
            <pc:docMk/>
            <pc:sldMk cId="1144171922" sldId="286"/>
            <ac:spMk id="2" creationId="{57DAA76C-634E-4C13-B32B-F4355A3CDF73}"/>
          </ac:spMkLst>
        </pc:spChg>
        <pc:spChg chg="add del mod">
          <ac:chgData name="Anil Kumar" userId="ca09e7706cf6a064" providerId="LiveId" clId="{3F53AB6A-54BC-490D-AB65-B1176B97C331}" dt="2026-02-09T15:27:54.222" v="108"/>
          <ac:spMkLst>
            <pc:docMk/>
            <pc:sldMk cId="1144171922" sldId="286"/>
            <ac:spMk id="3" creationId="{F31D2A06-53CA-0015-DA23-3F602DDA0C6B}"/>
          </ac:spMkLst>
        </pc:spChg>
      </pc:sldChg>
      <pc:sldChg chg="addSp modSp add mod">
        <pc:chgData name="Anil Kumar" userId="ca09e7706cf6a064" providerId="LiveId" clId="{3F53AB6A-54BC-490D-AB65-B1176B97C331}" dt="2026-02-09T16:04:55.139" v="418" actId="1076"/>
        <pc:sldMkLst>
          <pc:docMk/>
          <pc:sldMk cId="3669995727" sldId="286"/>
        </pc:sldMkLst>
        <pc:spChg chg="mod">
          <ac:chgData name="Anil Kumar" userId="ca09e7706cf6a064" providerId="LiveId" clId="{3F53AB6A-54BC-490D-AB65-B1176B97C331}" dt="2026-02-09T15:56:35.418" v="234" actId="14100"/>
          <ac:spMkLst>
            <pc:docMk/>
            <pc:sldMk cId="3669995727" sldId="286"/>
            <ac:spMk id="2" creationId="{EBC835BD-58FC-9357-79D1-E11CAB4DF89F}"/>
          </ac:spMkLst>
        </pc:spChg>
        <pc:spChg chg="mod">
          <ac:chgData name="Anil Kumar" userId="ca09e7706cf6a064" providerId="LiveId" clId="{3F53AB6A-54BC-490D-AB65-B1176B97C331}" dt="2026-02-09T15:51:44.317" v="202" actId="14100"/>
          <ac:spMkLst>
            <pc:docMk/>
            <pc:sldMk cId="3669995727" sldId="286"/>
            <ac:spMk id="3" creationId="{2A7057EA-1823-238F-FBEC-7A67364C8ED3}"/>
          </ac:spMkLst>
        </pc:spChg>
        <pc:spChg chg="add mod">
          <ac:chgData name="Anil Kumar" userId="ca09e7706cf6a064" providerId="LiveId" clId="{3F53AB6A-54BC-490D-AB65-B1176B97C331}" dt="2026-02-09T16:04:55.139" v="418" actId="1076"/>
          <ac:spMkLst>
            <pc:docMk/>
            <pc:sldMk cId="3669995727" sldId="286"/>
            <ac:spMk id="13" creationId="{6957027F-02C1-FC82-1961-D6F93DD841D4}"/>
          </ac:spMkLst>
        </pc:spChg>
        <pc:picChg chg="add mod">
          <ac:chgData name="Anil Kumar" userId="ca09e7706cf6a064" providerId="LiveId" clId="{3F53AB6A-54BC-490D-AB65-B1176B97C331}" dt="2026-02-09T15:49:50.629" v="185" actId="14100"/>
          <ac:picMkLst>
            <pc:docMk/>
            <pc:sldMk cId="3669995727" sldId="286"/>
            <ac:picMk id="10" creationId="{28F74D98-50DF-1E1B-20E2-AD9AC8F071B6}"/>
          </ac:picMkLst>
        </pc:picChg>
        <pc:picChg chg="add mod">
          <ac:chgData name="Anil Kumar" userId="ca09e7706cf6a064" providerId="LiveId" clId="{3F53AB6A-54BC-490D-AB65-B1176B97C331}" dt="2026-02-09T15:57:03.424" v="239" actId="1076"/>
          <ac:picMkLst>
            <pc:docMk/>
            <pc:sldMk cId="3669995727" sldId="286"/>
            <ac:picMk id="12" creationId="{966EED6A-457D-9F68-147F-3FD4C5368880}"/>
          </ac:picMkLst>
        </pc:picChg>
      </pc:sldChg>
      <pc:sldChg chg="addSp delSp modSp add mod">
        <pc:chgData name="Anil Kumar" userId="ca09e7706cf6a064" providerId="LiveId" clId="{3F53AB6A-54BC-490D-AB65-B1176B97C331}" dt="2026-02-09T16:41:09.520" v="643" actId="1076"/>
        <pc:sldMkLst>
          <pc:docMk/>
          <pc:sldMk cId="2884065141" sldId="287"/>
        </pc:sldMkLst>
        <pc:spChg chg="mod">
          <ac:chgData name="Anil Kumar" userId="ca09e7706cf6a064" providerId="LiveId" clId="{3F53AB6A-54BC-490D-AB65-B1176B97C331}" dt="2026-02-09T16:40:52.769" v="640" actId="1076"/>
          <ac:spMkLst>
            <pc:docMk/>
            <pc:sldMk cId="2884065141" sldId="287"/>
            <ac:spMk id="3" creationId="{C065DCC0-FE28-5BC0-BCCC-00C51DA1B8E3}"/>
          </ac:spMkLst>
        </pc:spChg>
        <pc:spChg chg="add mod">
          <ac:chgData name="Anil Kumar" userId="ca09e7706cf6a064" providerId="LiveId" clId="{3F53AB6A-54BC-490D-AB65-B1176B97C331}" dt="2026-02-09T16:41:03.558" v="642" actId="1076"/>
          <ac:spMkLst>
            <pc:docMk/>
            <pc:sldMk cId="2884065141" sldId="287"/>
            <ac:spMk id="9" creationId="{61B1D4B6-ADF4-C490-EE04-AAFE1F71AC78}"/>
          </ac:spMkLst>
        </pc:spChg>
        <pc:spChg chg="add mod">
          <ac:chgData name="Anil Kumar" userId="ca09e7706cf6a064" providerId="LiveId" clId="{3F53AB6A-54BC-490D-AB65-B1176B97C331}" dt="2026-02-09T16:26:27.880" v="505" actId="14100"/>
          <ac:spMkLst>
            <pc:docMk/>
            <pc:sldMk cId="2884065141" sldId="287"/>
            <ac:spMk id="12" creationId="{4ECC3541-20BA-D994-BC97-5D3B5D441B06}"/>
          </ac:spMkLst>
        </pc:spChg>
        <pc:spChg chg="mod">
          <ac:chgData name="Anil Kumar" userId="ca09e7706cf6a064" providerId="LiveId" clId="{3F53AB6A-54BC-490D-AB65-B1176B97C331}" dt="2026-02-09T16:36:01.694" v="622" actId="14100"/>
          <ac:spMkLst>
            <pc:docMk/>
            <pc:sldMk cId="2884065141" sldId="287"/>
            <ac:spMk id="13" creationId="{D7F0C165-EFBD-9E4E-9E9C-E1FB5882A2D0}"/>
          </ac:spMkLst>
        </pc:spChg>
        <pc:spChg chg="add mod">
          <ac:chgData name="Anil Kumar" userId="ca09e7706cf6a064" providerId="LiveId" clId="{3F53AB6A-54BC-490D-AB65-B1176B97C331}" dt="2026-02-09T16:27:51.026" v="517" actId="14100"/>
          <ac:spMkLst>
            <pc:docMk/>
            <pc:sldMk cId="2884065141" sldId="287"/>
            <ac:spMk id="14" creationId="{8E90222D-D5CF-67C6-6124-0674D565661F}"/>
          </ac:spMkLst>
        </pc:spChg>
        <pc:spChg chg="add mod">
          <ac:chgData name="Anil Kumar" userId="ca09e7706cf6a064" providerId="LiveId" clId="{3F53AB6A-54BC-490D-AB65-B1176B97C331}" dt="2026-02-09T16:30:05.860" v="529" actId="1076"/>
          <ac:spMkLst>
            <pc:docMk/>
            <pc:sldMk cId="2884065141" sldId="287"/>
            <ac:spMk id="15" creationId="{D1631D52-44AD-F71E-707F-F4437CB4A67E}"/>
          </ac:spMkLst>
        </pc:spChg>
        <pc:spChg chg="add del mod">
          <ac:chgData name="Anil Kumar" userId="ca09e7706cf6a064" providerId="LiveId" clId="{3F53AB6A-54BC-490D-AB65-B1176B97C331}" dt="2026-02-09T16:31:06.489" v="537"/>
          <ac:spMkLst>
            <pc:docMk/>
            <pc:sldMk cId="2884065141" sldId="287"/>
            <ac:spMk id="16" creationId="{2D0170BF-1F01-5B9D-28A2-86A1180BB355}"/>
          </ac:spMkLst>
        </pc:spChg>
        <pc:spChg chg="add del mod">
          <ac:chgData name="Anil Kumar" userId="ca09e7706cf6a064" providerId="LiveId" clId="{3F53AB6A-54BC-490D-AB65-B1176B97C331}" dt="2026-02-09T16:17:40.318" v="447" actId="11529"/>
          <ac:spMkLst>
            <pc:docMk/>
            <pc:sldMk cId="2884065141" sldId="287"/>
            <ac:spMk id="18" creationId="{DB4078FA-0225-6B49-D780-65406FE048A7}"/>
          </ac:spMkLst>
        </pc:spChg>
        <pc:spChg chg="add del mod">
          <ac:chgData name="Anil Kumar" userId="ca09e7706cf6a064" providerId="LiveId" clId="{3F53AB6A-54BC-490D-AB65-B1176B97C331}" dt="2026-02-09T16:31:06.489" v="539"/>
          <ac:spMkLst>
            <pc:docMk/>
            <pc:sldMk cId="2884065141" sldId="287"/>
            <ac:spMk id="18" creationId="{E9607E39-9BAC-28C3-608A-ECF83BB1DD50}"/>
          </ac:spMkLst>
        </pc:spChg>
        <pc:spChg chg="add mod">
          <ac:chgData name="Anil Kumar" userId="ca09e7706cf6a064" providerId="LiveId" clId="{3F53AB6A-54BC-490D-AB65-B1176B97C331}" dt="2026-02-09T16:18:49.578" v="456" actId="1076"/>
          <ac:spMkLst>
            <pc:docMk/>
            <pc:sldMk cId="2884065141" sldId="287"/>
            <ac:spMk id="19" creationId="{6D130FE9-0E4D-E8EA-F022-D33393297E9D}"/>
          </ac:spMkLst>
        </pc:spChg>
        <pc:spChg chg="add mod">
          <ac:chgData name="Anil Kumar" userId="ca09e7706cf6a064" providerId="LiveId" clId="{3F53AB6A-54BC-490D-AB65-B1176B97C331}" dt="2026-02-09T16:35:15.402" v="616" actId="1076"/>
          <ac:spMkLst>
            <pc:docMk/>
            <pc:sldMk cId="2884065141" sldId="287"/>
            <ac:spMk id="20" creationId="{A1388B45-7A14-AAD1-5C98-A87C8E98E263}"/>
          </ac:spMkLst>
        </pc:spChg>
        <pc:spChg chg="add mod">
          <ac:chgData name="Anil Kumar" userId="ca09e7706cf6a064" providerId="LiveId" clId="{3F53AB6A-54BC-490D-AB65-B1176B97C331}" dt="2026-02-09T16:21:40.807" v="467" actId="14100"/>
          <ac:spMkLst>
            <pc:docMk/>
            <pc:sldMk cId="2884065141" sldId="287"/>
            <ac:spMk id="22" creationId="{C6329EC7-FA93-69D6-FFA2-97AEFEC8E246}"/>
          </ac:spMkLst>
        </pc:spChg>
        <pc:spChg chg="add mod">
          <ac:chgData name="Anil Kumar" userId="ca09e7706cf6a064" providerId="LiveId" clId="{3F53AB6A-54BC-490D-AB65-B1176B97C331}" dt="2026-02-09T16:32:34.278" v="564" actId="20577"/>
          <ac:spMkLst>
            <pc:docMk/>
            <pc:sldMk cId="2884065141" sldId="287"/>
            <ac:spMk id="23" creationId="{712DE5FF-5FE8-48C9-F5DE-3CC2E6648766}"/>
          </ac:spMkLst>
        </pc:spChg>
        <pc:spChg chg="add mod">
          <ac:chgData name="Anil Kumar" userId="ca09e7706cf6a064" providerId="LiveId" clId="{3F53AB6A-54BC-490D-AB65-B1176B97C331}" dt="2026-02-09T16:35:46.048" v="618" actId="1076"/>
          <ac:spMkLst>
            <pc:docMk/>
            <pc:sldMk cId="2884065141" sldId="287"/>
            <ac:spMk id="24" creationId="{47548D3B-EBD6-69FC-05E6-60123D6CD37B}"/>
          </ac:spMkLst>
        </pc:spChg>
        <pc:spChg chg="add mod">
          <ac:chgData name="Anil Kumar" userId="ca09e7706cf6a064" providerId="LiveId" clId="{3F53AB6A-54BC-490D-AB65-B1176B97C331}" dt="2026-02-09T16:41:09.520" v="643" actId="1076"/>
          <ac:spMkLst>
            <pc:docMk/>
            <pc:sldMk cId="2884065141" sldId="287"/>
            <ac:spMk id="25" creationId="{F46FF464-638B-D95D-4B7A-CF837736D548}"/>
          </ac:spMkLst>
        </pc:spChg>
        <pc:picChg chg="add mod">
          <ac:chgData name="Anil Kumar" userId="ca09e7706cf6a064" providerId="LiveId" clId="{3F53AB6A-54BC-490D-AB65-B1176B97C331}" dt="2026-02-09T16:16:09.959" v="436" actId="931"/>
          <ac:picMkLst>
            <pc:docMk/>
            <pc:sldMk cId="2884065141" sldId="287"/>
            <ac:picMk id="11" creationId="{CC8793F6-486D-C511-BA6F-434D18085EE5}"/>
          </ac:picMkLst>
        </pc:picChg>
        <pc:picChg chg="add mod">
          <ac:chgData name="Anil Kumar" userId="ca09e7706cf6a064" providerId="LiveId" clId="{3F53AB6A-54BC-490D-AB65-B1176B97C331}" dt="2026-02-09T16:35:38.556" v="617" actId="1076"/>
          <ac:picMkLst>
            <pc:docMk/>
            <pc:sldMk cId="2884065141" sldId="287"/>
            <ac:picMk id="11" creationId="{EFBABA26-D304-B0D1-A167-6C319BBB946A}"/>
          </ac:picMkLst>
        </pc:picChg>
        <pc:picChg chg="del">
          <ac:chgData name="Anil Kumar" userId="ca09e7706cf6a064" providerId="LiveId" clId="{3F53AB6A-54BC-490D-AB65-B1176B97C331}" dt="2026-02-09T15:59:30.372" v="295" actId="21"/>
          <ac:picMkLst>
            <pc:docMk/>
            <pc:sldMk cId="2884065141" sldId="287"/>
            <ac:picMk id="12" creationId="{A845E26F-EED7-D241-B03E-7C982503314F}"/>
          </ac:picMkLst>
        </pc:picChg>
        <pc:picChg chg="add mod">
          <ac:chgData name="Anil Kumar" userId="ca09e7706cf6a064" providerId="LiveId" clId="{3F53AB6A-54BC-490D-AB65-B1176B97C331}" dt="2026-02-09T16:16:09.959" v="436" actId="931"/>
          <ac:picMkLst>
            <pc:docMk/>
            <pc:sldMk cId="2884065141" sldId="287"/>
            <ac:picMk id="15" creationId="{1BCC8900-7759-0082-9429-631B04827562}"/>
          </ac:picMkLst>
        </pc:picChg>
        <pc:picChg chg="add mod">
          <ac:chgData name="Anil Kumar" userId="ca09e7706cf6a064" providerId="LiveId" clId="{3F53AB6A-54BC-490D-AB65-B1176B97C331}" dt="2026-02-09T16:17:10.336" v="443" actId="1076"/>
          <ac:picMkLst>
            <pc:docMk/>
            <pc:sldMk cId="2884065141" sldId="287"/>
            <ac:picMk id="17" creationId="{6292E9BB-59AB-F145-98C3-B423172A0352}"/>
          </ac:picMkLst>
        </pc:picChg>
        <pc:picChg chg="add mod">
          <ac:chgData name="Anil Kumar" userId="ca09e7706cf6a064" providerId="LiveId" clId="{3F53AB6A-54BC-490D-AB65-B1176B97C331}" dt="2026-02-09T16:19:36.289" v="460" actId="14100"/>
          <ac:picMkLst>
            <pc:docMk/>
            <pc:sldMk cId="2884065141" sldId="287"/>
            <ac:picMk id="21" creationId="{3B235A41-E879-E14D-9437-014FF935F97D}"/>
          </ac:picMkLst>
        </pc:picChg>
      </pc:sldChg>
      <pc:sldChg chg="addSp delSp modSp add mod">
        <pc:chgData name="Anil Kumar" userId="ca09e7706cf6a064" providerId="LiveId" clId="{3F53AB6A-54BC-490D-AB65-B1176B97C331}" dt="2026-02-09T17:07:54.720" v="739" actId="1076"/>
        <pc:sldMkLst>
          <pc:docMk/>
          <pc:sldMk cId="3882738148" sldId="288"/>
        </pc:sldMkLst>
        <pc:spChg chg="mod">
          <ac:chgData name="Anil Kumar" userId="ca09e7706cf6a064" providerId="LiveId" clId="{3F53AB6A-54BC-490D-AB65-B1176B97C331}" dt="2026-02-09T16:43:43.535" v="660" actId="20577"/>
          <ac:spMkLst>
            <pc:docMk/>
            <pc:sldMk cId="3882738148" sldId="288"/>
            <ac:spMk id="3" creationId="{5AAB43D2-61D6-FF6A-3793-78FE01BE4CE2}"/>
          </ac:spMkLst>
        </pc:spChg>
        <pc:spChg chg="mod">
          <ac:chgData name="Anil Kumar" userId="ca09e7706cf6a064" providerId="LiveId" clId="{3F53AB6A-54BC-490D-AB65-B1176B97C331}" dt="2026-02-09T17:05:31.172" v="728" actId="14100"/>
          <ac:spMkLst>
            <pc:docMk/>
            <pc:sldMk cId="3882738148" sldId="288"/>
            <ac:spMk id="12" creationId="{CB50825D-BDA2-449B-8766-CDE83F95141B}"/>
          </ac:spMkLst>
        </pc:spChg>
        <pc:spChg chg="mod">
          <ac:chgData name="Anil Kumar" userId="ca09e7706cf6a064" providerId="LiveId" clId="{3F53AB6A-54BC-490D-AB65-B1176B97C331}" dt="2026-02-09T17:03:26.516" v="724" actId="20577"/>
          <ac:spMkLst>
            <pc:docMk/>
            <pc:sldMk cId="3882738148" sldId="288"/>
            <ac:spMk id="14" creationId="{CC9CDA2D-7BAB-D15F-D2DC-5E820550ECA3}"/>
          </ac:spMkLst>
        </pc:spChg>
        <pc:spChg chg="mod">
          <ac:chgData name="Anil Kumar" userId="ca09e7706cf6a064" providerId="LiveId" clId="{3F53AB6A-54BC-490D-AB65-B1176B97C331}" dt="2026-02-09T17:07:54.720" v="739" actId="1076"/>
          <ac:spMkLst>
            <pc:docMk/>
            <pc:sldMk cId="3882738148" sldId="288"/>
            <ac:spMk id="25" creationId="{DFBA5E27-F7ED-87C0-B9A3-43831AE751CC}"/>
          </ac:spMkLst>
        </pc:spChg>
        <pc:picChg chg="del mod">
          <ac:chgData name="Anil Kumar" userId="ca09e7706cf6a064" providerId="LiveId" clId="{3F53AB6A-54BC-490D-AB65-B1176B97C331}" dt="2026-02-09T17:00:58.616" v="689" actId="21"/>
          <ac:picMkLst>
            <pc:docMk/>
            <pc:sldMk cId="3882738148" sldId="288"/>
            <ac:picMk id="11" creationId="{FFB53B65-2498-F8A3-8F79-8DA24034BC1F}"/>
          </ac:picMkLst>
        </pc:picChg>
        <pc:picChg chg="add mod">
          <ac:chgData name="Anil Kumar" userId="ca09e7706cf6a064" providerId="LiveId" clId="{3F53AB6A-54BC-490D-AB65-B1176B97C331}" dt="2026-02-09T17:02:39.621" v="701" actId="1076"/>
          <ac:picMkLst>
            <pc:docMk/>
            <pc:sldMk cId="3882738148" sldId="288"/>
            <ac:picMk id="16" creationId="{931CACBB-22B6-DAC9-C75C-63396C19907A}"/>
          </ac:picMkLst>
        </pc:picChg>
        <pc:picChg chg="del">
          <ac:chgData name="Anil Kumar" userId="ca09e7706cf6a064" providerId="LiveId" clId="{3F53AB6A-54BC-490D-AB65-B1176B97C331}" dt="2026-02-09T16:57:54.294" v="661" actId="21"/>
          <ac:picMkLst>
            <pc:docMk/>
            <pc:sldMk cId="3882738148" sldId="288"/>
            <ac:picMk id="17" creationId="{9EA44381-1821-B0F5-F9C0-0ED791ACB1CE}"/>
          </ac:picMkLst>
        </pc:picChg>
        <pc:picChg chg="del">
          <ac:chgData name="Anil Kumar" userId="ca09e7706cf6a064" providerId="LiveId" clId="{3F53AB6A-54BC-490D-AB65-B1176B97C331}" dt="2026-02-09T16:58:22.228" v="666" actId="21"/>
          <ac:picMkLst>
            <pc:docMk/>
            <pc:sldMk cId="3882738148" sldId="288"/>
            <ac:picMk id="21" creationId="{234BC7F9-9C44-B573-1875-6F4D378C57E2}"/>
          </ac:picMkLst>
        </pc:picChg>
        <pc:picChg chg="add del mod">
          <ac:chgData name="Anil Kumar" userId="ca09e7706cf6a064" providerId="LiveId" clId="{3F53AB6A-54BC-490D-AB65-B1176B97C331}" dt="2026-02-09T16:58:34.689" v="668" actId="21"/>
          <ac:picMkLst>
            <pc:docMk/>
            <pc:sldMk cId="3882738148" sldId="288"/>
            <ac:picMk id="26" creationId="{E38FD3C7-BAC0-1564-8DCC-E3DFAD562743}"/>
          </ac:picMkLst>
        </pc:picChg>
        <pc:picChg chg="add del mod">
          <ac:chgData name="Anil Kumar" userId="ca09e7706cf6a064" providerId="LiveId" clId="{3F53AB6A-54BC-490D-AB65-B1176B97C331}" dt="2026-02-09T16:58:48.141" v="670" actId="21"/>
          <ac:picMkLst>
            <pc:docMk/>
            <pc:sldMk cId="3882738148" sldId="288"/>
            <ac:picMk id="28" creationId="{C838D2F9-421B-FCA0-754A-7B2142B6DF6D}"/>
          </ac:picMkLst>
        </pc:picChg>
        <pc:picChg chg="add del mod">
          <ac:chgData name="Anil Kumar" userId="ca09e7706cf6a064" providerId="LiveId" clId="{3F53AB6A-54BC-490D-AB65-B1176B97C331}" dt="2026-02-09T16:58:58.705" v="672" actId="21"/>
          <ac:picMkLst>
            <pc:docMk/>
            <pc:sldMk cId="3882738148" sldId="288"/>
            <ac:picMk id="30" creationId="{C8B8D1B6-577D-4515-A7C2-A8B2EB399273}"/>
          </ac:picMkLst>
        </pc:picChg>
        <pc:picChg chg="add del mod">
          <ac:chgData name="Anil Kumar" userId="ca09e7706cf6a064" providerId="LiveId" clId="{3F53AB6A-54BC-490D-AB65-B1176B97C331}" dt="2026-02-09T16:59:16.775" v="674" actId="21"/>
          <ac:picMkLst>
            <pc:docMk/>
            <pc:sldMk cId="3882738148" sldId="288"/>
            <ac:picMk id="32" creationId="{B46476BE-3448-FB04-A90B-600FB0DF56B7}"/>
          </ac:picMkLst>
        </pc:picChg>
        <pc:picChg chg="add del mod">
          <ac:chgData name="Anil Kumar" userId="ca09e7706cf6a064" providerId="LiveId" clId="{3F53AB6A-54BC-490D-AB65-B1176B97C331}" dt="2026-02-09T17:01:51.169" v="693" actId="21"/>
          <ac:picMkLst>
            <pc:docMk/>
            <pc:sldMk cId="3882738148" sldId="288"/>
            <ac:picMk id="34" creationId="{327BAB84-D611-F022-1603-F336984223A1}"/>
          </ac:picMkLst>
        </pc:picChg>
        <pc:picChg chg="add mod">
          <ac:chgData name="Anil Kumar" userId="ca09e7706cf6a064" providerId="LiveId" clId="{3F53AB6A-54BC-490D-AB65-B1176B97C331}" dt="2026-02-09T17:03:12.810" v="710" actId="1076"/>
          <ac:picMkLst>
            <pc:docMk/>
            <pc:sldMk cId="3882738148" sldId="288"/>
            <ac:picMk id="36" creationId="{0CA543AE-CB2C-5357-A1C3-52307F6A3125}"/>
          </ac:picMkLst>
        </pc:picChg>
        <pc:picChg chg="add mod">
          <ac:chgData name="Anil Kumar" userId="ca09e7706cf6a064" providerId="LiveId" clId="{3F53AB6A-54BC-490D-AB65-B1176B97C331}" dt="2026-02-09T17:02:42.581" v="702" actId="1076"/>
          <ac:picMkLst>
            <pc:docMk/>
            <pc:sldMk cId="3882738148" sldId="288"/>
            <ac:picMk id="38" creationId="{6360B4CD-D7F6-79C6-FB7A-BFCE2967E402}"/>
          </ac:picMkLst>
        </pc:picChg>
      </pc:sldChg>
      <pc:sldChg chg="addSp delSp modSp add mod">
        <pc:chgData name="Anil Kumar" userId="ca09e7706cf6a064" providerId="LiveId" clId="{3F53AB6A-54BC-490D-AB65-B1176B97C331}" dt="2026-02-09T17:55:55.198" v="1221" actId="1076"/>
        <pc:sldMkLst>
          <pc:docMk/>
          <pc:sldMk cId="1310295481" sldId="289"/>
        </pc:sldMkLst>
        <pc:spChg chg="mod">
          <ac:chgData name="Anil Kumar" userId="ca09e7706cf6a064" providerId="LiveId" clId="{3F53AB6A-54BC-490D-AB65-B1176B97C331}" dt="2026-02-09T17:35:43.572" v="759" actId="20577"/>
          <ac:spMkLst>
            <pc:docMk/>
            <pc:sldMk cId="1310295481" sldId="289"/>
            <ac:spMk id="3" creationId="{3DEB0302-927B-6930-1829-9048A709ED46}"/>
          </ac:spMkLst>
        </pc:spChg>
        <pc:spChg chg="del mod">
          <ac:chgData name="Anil Kumar" userId="ca09e7706cf6a064" providerId="LiveId" clId="{3F53AB6A-54BC-490D-AB65-B1176B97C331}" dt="2026-02-09T17:36:42.579" v="851"/>
          <ac:spMkLst>
            <pc:docMk/>
            <pc:sldMk cId="1310295481" sldId="289"/>
            <ac:spMk id="12" creationId="{6FBDBE31-1CB4-6C29-CC05-30E52E81BE32}"/>
          </ac:spMkLst>
        </pc:spChg>
        <pc:spChg chg="del mod">
          <ac:chgData name="Anil Kumar" userId="ca09e7706cf6a064" providerId="LiveId" clId="{3F53AB6A-54BC-490D-AB65-B1176B97C331}" dt="2026-02-09T17:36:08.882" v="772" actId="478"/>
          <ac:spMkLst>
            <pc:docMk/>
            <pc:sldMk cId="1310295481" sldId="289"/>
            <ac:spMk id="14" creationId="{BAB899D4-D45E-A413-766A-E68B87006B69}"/>
          </ac:spMkLst>
        </pc:spChg>
        <pc:spChg chg="del">
          <ac:chgData name="Anil Kumar" userId="ca09e7706cf6a064" providerId="LiveId" clId="{3F53AB6A-54BC-490D-AB65-B1176B97C331}" dt="2026-02-09T17:36:18.234" v="773" actId="21"/>
          <ac:spMkLst>
            <pc:docMk/>
            <pc:sldMk cId="1310295481" sldId="289"/>
            <ac:spMk id="15" creationId="{945BCD1B-27B3-7214-1545-4CEE3BE65190}"/>
          </ac:spMkLst>
        </pc:spChg>
        <pc:spChg chg="del mod">
          <ac:chgData name="Anil Kumar" userId="ca09e7706cf6a064" providerId="LiveId" clId="{3F53AB6A-54BC-490D-AB65-B1176B97C331}" dt="2026-02-09T17:36:02.425" v="766"/>
          <ac:spMkLst>
            <pc:docMk/>
            <pc:sldMk cId="1310295481" sldId="289"/>
            <ac:spMk id="19" creationId="{EB72595B-1B48-2EF3-9311-F6DF6CCBC0A9}"/>
          </ac:spMkLst>
        </pc:spChg>
        <pc:spChg chg="del mod">
          <ac:chgData name="Anil Kumar" userId="ca09e7706cf6a064" providerId="LiveId" clId="{3F53AB6A-54BC-490D-AB65-B1176B97C331}" dt="2026-02-09T17:36:42.583" v="853"/>
          <ac:spMkLst>
            <pc:docMk/>
            <pc:sldMk cId="1310295481" sldId="289"/>
            <ac:spMk id="20" creationId="{3108893D-6A92-B57B-7984-E8B1393A5B02}"/>
          </ac:spMkLst>
        </pc:spChg>
        <pc:spChg chg="add mod">
          <ac:chgData name="Anil Kumar" userId="ca09e7706cf6a064" providerId="LiveId" clId="{3F53AB6A-54BC-490D-AB65-B1176B97C331}" dt="2026-02-09T17:48:37.590" v="1196" actId="1076"/>
          <ac:spMkLst>
            <pc:docMk/>
            <pc:sldMk cId="1310295481" sldId="289"/>
            <ac:spMk id="21" creationId="{0007C0B6-EA86-D428-F179-7F0132FAF7CA}"/>
          </ac:spMkLst>
        </pc:spChg>
        <pc:spChg chg="del">
          <ac:chgData name="Anil Kumar" userId="ca09e7706cf6a064" providerId="LiveId" clId="{3F53AB6A-54BC-490D-AB65-B1176B97C331}" dt="2026-02-09T17:35:55.256" v="763" actId="21"/>
          <ac:spMkLst>
            <pc:docMk/>
            <pc:sldMk cId="1310295481" sldId="289"/>
            <ac:spMk id="22" creationId="{A8C45F27-58A6-03D0-6174-D101327F33FF}"/>
          </ac:spMkLst>
        </pc:spChg>
        <pc:spChg chg="del mod">
          <ac:chgData name="Anil Kumar" userId="ca09e7706cf6a064" providerId="LiveId" clId="{3F53AB6A-54BC-490D-AB65-B1176B97C331}" dt="2026-02-09T17:36:42.585" v="855"/>
          <ac:spMkLst>
            <pc:docMk/>
            <pc:sldMk cId="1310295481" sldId="289"/>
            <ac:spMk id="23" creationId="{84478C8D-5F1D-056E-B39B-3510C09F74E9}"/>
          </ac:spMkLst>
        </pc:spChg>
        <pc:spChg chg="del mod">
          <ac:chgData name="Anil Kumar" userId="ca09e7706cf6a064" providerId="LiveId" clId="{3F53AB6A-54BC-490D-AB65-B1176B97C331}" dt="2026-02-09T17:36:42.587" v="857"/>
          <ac:spMkLst>
            <pc:docMk/>
            <pc:sldMk cId="1310295481" sldId="289"/>
            <ac:spMk id="24" creationId="{216C36A4-225B-4AA8-EE5E-C930CA98F8CF}"/>
          </ac:spMkLst>
        </pc:spChg>
        <pc:spChg chg="mod">
          <ac:chgData name="Anil Kumar" userId="ca09e7706cf6a064" providerId="LiveId" clId="{3F53AB6A-54BC-490D-AB65-B1176B97C331}" dt="2026-02-09T17:54:19.504" v="1212" actId="1076"/>
          <ac:spMkLst>
            <pc:docMk/>
            <pc:sldMk cId="1310295481" sldId="289"/>
            <ac:spMk id="25" creationId="{0025F71A-DA20-29CA-F936-4C0D1A4EB1BF}"/>
          </ac:spMkLst>
        </pc:spChg>
        <pc:spChg chg="add mod">
          <ac:chgData name="Anil Kumar" userId="ca09e7706cf6a064" providerId="LiveId" clId="{3F53AB6A-54BC-490D-AB65-B1176B97C331}" dt="2026-02-09T17:48:55.938" v="1198" actId="1076"/>
          <ac:spMkLst>
            <pc:docMk/>
            <pc:sldMk cId="1310295481" sldId="289"/>
            <ac:spMk id="26" creationId="{9EAA3529-33F2-C446-1979-B68F945D7D9D}"/>
          </ac:spMkLst>
        </pc:spChg>
        <pc:spChg chg="add mod">
          <ac:chgData name="Anil Kumar" userId="ca09e7706cf6a064" providerId="LiveId" clId="{3F53AB6A-54BC-490D-AB65-B1176B97C331}" dt="2026-02-09T17:42:01.156" v="906" actId="767"/>
          <ac:spMkLst>
            <pc:docMk/>
            <pc:sldMk cId="1310295481" sldId="289"/>
            <ac:spMk id="27" creationId="{EB05DEE9-78E7-2863-02E9-F5C31A3D06E8}"/>
          </ac:spMkLst>
        </pc:spChg>
        <pc:spChg chg="add mod">
          <ac:chgData name="Anil Kumar" userId="ca09e7706cf6a064" providerId="LiveId" clId="{3F53AB6A-54BC-490D-AB65-B1176B97C331}" dt="2026-02-09T17:48:48.334" v="1197" actId="1076"/>
          <ac:spMkLst>
            <pc:docMk/>
            <pc:sldMk cId="1310295481" sldId="289"/>
            <ac:spMk id="28" creationId="{95A6405A-4E0F-C181-9DF1-3BA006A62B0A}"/>
          </ac:spMkLst>
        </pc:spChg>
        <pc:spChg chg="add mod">
          <ac:chgData name="Anil Kumar" userId="ca09e7706cf6a064" providerId="LiveId" clId="{3F53AB6A-54BC-490D-AB65-B1176B97C331}" dt="2026-02-09T17:55:55.198" v="1221" actId="1076"/>
          <ac:spMkLst>
            <pc:docMk/>
            <pc:sldMk cId="1310295481" sldId="289"/>
            <ac:spMk id="29" creationId="{792615C8-B5CC-6B96-EF8B-AD359C187FBE}"/>
          </ac:spMkLst>
        </pc:spChg>
        <pc:picChg chg="add mod">
          <ac:chgData name="Anil Kumar" userId="ca09e7706cf6a064" providerId="LiveId" clId="{3F53AB6A-54BC-490D-AB65-B1176B97C331}" dt="2026-02-09T17:48:24.116" v="1193" actId="1076"/>
          <ac:picMkLst>
            <pc:docMk/>
            <pc:sldMk cId="1310295481" sldId="289"/>
            <ac:picMk id="11" creationId="{F610883E-5954-760B-4013-0256E9E5C696}"/>
          </ac:picMkLst>
        </pc:picChg>
        <pc:picChg chg="del">
          <ac:chgData name="Anil Kumar" userId="ca09e7706cf6a064" providerId="LiveId" clId="{3F53AB6A-54BC-490D-AB65-B1176B97C331}" dt="2026-02-09T17:35:49.127" v="760" actId="21"/>
          <ac:picMkLst>
            <pc:docMk/>
            <pc:sldMk cId="1310295481" sldId="289"/>
            <ac:picMk id="16" creationId="{30E97756-0691-9FEF-5134-47859DFE32BC}"/>
          </ac:picMkLst>
        </pc:picChg>
        <pc:picChg chg="add mod">
          <ac:chgData name="Anil Kumar" userId="ca09e7706cf6a064" providerId="LiveId" clId="{3F53AB6A-54BC-490D-AB65-B1176B97C331}" dt="2026-02-09T17:49:01.650" v="1199" actId="1076"/>
          <ac:picMkLst>
            <pc:docMk/>
            <pc:sldMk cId="1310295481" sldId="289"/>
            <ac:picMk id="18" creationId="{C5C63562-90B6-66A6-D747-95CCD1E1E4CA}"/>
          </ac:picMkLst>
        </pc:picChg>
        <pc:picChg chg="del">
          <ac:chgData name="Anil Kumar" userId="ca09e7706cf6a064" providerId="LiveId" clId="{3F53AB6A-54BC-490D-AB65-B1176B97C331}" dt="2026-02-09T17:35:53.337" v="762" actId="21"/>
          <ac:picMkLst>
            <pc:docMk/>
            <pc:sldMk cId="1310295481" sldId="289"/>
            <ac:picMk id="36" creationId="{E77306FE-6338-6087-AD09-233FD1D28882}"/>
          </ac:picMkLst>
        </pc:picChg>
        <pc:picChg chg="del">
          <ac:chgData name="Anil Kumar" userId="ca09e7706cf6a064" providerId="LiveId" clId="{3F53AB6A-54BC-490D-AB65-B1176B97C331}" dt="2026-02-09T17:35:51.436" v="761" actId="21"/>
          <ac:picMkLst>
            <pc:docMk/>
            <pc:sldMk cId="1310295481" sldId="289"/>
            <ac:picMk id="38" creationId="{092D6B85-2A63-7956-EB85-7A273CC26EB6}"/>
          </ac:picMkLst>
        </pc:picChg>
      </pc:sldChg>
      <pc:sldChg chg="add">
        <pc:chgData name="Anil Kumar" userId="ca09e7706cf6a064" providerId="LiveId" clId="{3F53AB6A-54BC-490D-AB65-B1176B97C331}" dt="2026-02-09T18:01:14.177" v="1250" actId="2890"/>
        <pc:sldMkLst>
          <pc:docMk/>
          <pc:sldMk cId="1111450192" sldId="290"/>
        </pc:sldMkLst>
      </pc:sldChg>
      <pc:sldChg chg="addSp delSp modSp add mod">
        <pc:chgData name="Anil Kumar" userId="ca09e7706cf6a064" providerId="LiveId" clId="{3F53AB6A-54BC-490D-AB65-B1176B97C331}" dt="2026-02-09T18:55:45.167" v="2144" actId="113"/>
        <pc:sldMkLst>
          <pc:docMk/>
          <pc:sldMk cId="3328119308" sldId="291"/>
        </pc:sldMkLst>
        <pc:spChg chg="mod">
          <ac:chgData name="Anil Kumar" userId="ca09e7706cf6a064" providerId="LiveId" clId="{3F53AB6A-54BC-490D-AB65-B1176B97C331}" dt="2026-02-09T18:48:01.171" v="2034" actId="1076"/>
          <ac:spMkLst>
            <pc:docMk/>
            <pc:sldMk cId="3328119308" sldId="291"/>
            <ac:spMk id="2" creationId="{019C6EF7-223B-387F-589A-5A6F6AAC3070}"/>
          </ac:spMkLst>
        </pc:spChg>
        <pc:spChg chg="mod">
          <ac:chgData name="Anil Kumar" userId="ca09e7706cf6a064" providerId="LiveId" clId="{3F53AB6A-54BC-490D-AB65-B1176B97C331}" dt="2026-02-09T18:52:48.434" v="2126" actId="1076"/>
          <ac:spMkLst>
            <pc:docMk/>
            <pc:sldMk cId="3328119308" sldId="291"/>
            <ac:spMk id="3" creationId="{09ABFC71-0401-FCF9-683D-37C07CFDC034}"/>
          </ac:spMkLst>
        </pc:spChg>
        <pc:spChg chg="del mod">
          <ac:chgData name="Anil Kumar" userId="ca09e7706cf6a064" providerId="LiveId" clId="{3F53AB6A-54BC-490D-AB65-B1176B97C331}" dt="2026-02-09T18:37:50.105" v="1918"/>
          <ac:spMkLst>
            <pc:docMk/>
            <pc:sldMk cId="3328119308" sldId="291"/>
            <ac:spMk id="11" creationId="{440D5278-1EA0-4C1F-5453-BA98E029A380}"/>
          </ac:spMkLst>
        </pc:spChg>
        <pc:spChg chg="add del mod">
          <ac:chgData name="Anil Kumar" userId="ca09e7706cf6a064" providerId="LiveId" clId="{3F53AB6A-54BC-490D-AB65-B1176B97C331}" dt="2026-02-09T18:46:38.759" v="2020" actId="20577"/>
          <ac:spMkLst>
            <pc:docMk/>
            <pc:sldMk cId="3328119308" sldId="291"/>
            <ac:spMk id="15" creationId="{449EA4CA-0626-B348-BE06-7E1F7BC75001}"/>
          </ac:spMkLst>
        </pc:spChg>
        <pc:spChg chg="add del">
          <ac:chgData name="Anil Kumar" userId="ca09e7706cf6a064" providerId="LiveId" clId="{3F53AB6A-54BC-490D-AB65-B1176B97C331}" dt="2026-02-09T18:40:05.882" v="1931" actId="21"/>
          <ac:spMkLst>
            <pc:docMk/>
            <pc:sldMk cId="3328119308" sldId="291"/>
            <ac:spMk id="16" creationId="{C8ADB8F1-3377-510B-6410-C208A8C2A69E}"/>
          </ac:spMkLst>
        </pc:spChg>
        <pc:spChg chg="add mod">
          <ac:chgData name="Anil Kumar" userId="ca09e7706cf6a064" providerId="LiveId" clId="{3F53AB6A-54BC-490D-AB65-B1176B97C331}" dt="2026-02-09T18:40:10.712" v="1932"/>
          <ac:spMkLst>
            <pc:docMk/>
            <pc:sldMk cId="3328119308" sldId="291"/>
            <ac:spMk id="17" creationId="{449EA4CA-0626-B348-BE06-7E1F7BC75001}"/>
          </ac:spMkLst>
        </pc:spChg>
        <pc:spChg chg="add mod">
          <ac:chgData name="Anil Kumar" userId="ca09e7706cf6a064" providerId="LiveId" clId="{3F53AB6A-54BC-490D-AB65-B1176B97C331}" dt="2026-02-09T18:40:20.287" v="1934" actId="6549"/>
          <ac:spMkLst>
            <pc:docMk/>
            <pc:sldMk cId="3328119308" sldId="291"/>
            <ac:spMk id="18" creationId="{C8ADB8F1-3377-510B-6410-C208A8C2A69E}"/>
          </ac:spMkLst>
        </pc:spChg>
        <pc:spChg chg="add mod">
          <ac:chgData name="Anil Kumar" userId="ca09e7706cf6a064" providerId="LiveId" clId="{3F53AB6A-54BC-490D-AB65-B1176B97C331}" dt="2026-02-09T18:53:39.399" v="2132" actId="255"/>
          <ac:spMkLst>
            <pc:docMk/>
            <pc:sldMk cId="3328119308" sldId="291"/>
            <ac:spMk id="19" creationId="{7CE32E0B-CDEA-AE45-EF8D-DCE98BE7E71C}"/>
          </ac:spMkLst>
        </pc:spChg>
        <pc:spChg chg="add del mod">
          <ac:chgData name="Anil Kumar" userId="ca09e7706cf6a064" providerId="LiveId" clId="{3F53AB6A-54BC-490D-AB65-B1176B97C331}" dt="2026-02-09T18:42:36.251" v="1968"/>
          <ac:spMkLst>
            <pc:docMk/>
            <pc:sldMk cId="3328119308" sldId="291"/>
            <ac:spMk id="20" creationId="{4442FBCA-7B6B-0D6A-C5A2-1110263DA8FC}"/>
          </ac:spMkLst>
        </pc:spChg>
        <pc:spChg chg="add mod">
          <ac:chgData name="Anil Kumar" userId="ca09e7706cf6a064" providerId="LiveId" clId="{3F53AB6A-54BC-490D-AB65-B1176B97C331}" dt="2026-02-09T18:46:16.967" v="1999"/>
          <ac:spMkLst>
            <pc:docMk/>
            <pc:sldMk cId="3328119308" sldId="291"/>
            <ac:spMk id="23" creationId="{D79A69DF-1C92-54E3-55BE-931482656573}"/>
          </ac:spMkLst>
        </pc:spChg>
        <pc:spChg chg="add mod">
          <ac:chgData name="Anil Kumar" userId="ca09e7706cf6a064" providerId="LiveId" clId="{3F53AB6A-54BC-490D-AB65-B1176B97C331}" dt="2026-02-09T18:55:45.167" v="2144" actId="113"/>
          <ac:spMkLst>
            <pc:docMk/>
            <pc:sldMk cId="3328119308" sldId="291"/>
            <ac:spMk id="34" creationId="{9B5F4F25-E42C-33F6-F294-041BE39EFE48}"/>
          </ac:spMkLst>
        </pc:spChg>
        <pc:picChg chg="add mod">
          <ac:chgData name="Anil Kumar" userId="ca09e7706cf6a064" providerId="LiveId" clId="{3F53AB6A-54BC-490D-AB65-B1176B97C331}" dt="2026-02-09T18:55:17.293" v="2140" actId="1076"/>
          <ac:picMkLst>
            <pc:docMk/>
            <pc:sldMk cId="3328119308" sldId="291"/>
            <ac:picMk id="10" creationId="{B579BB44-537A-5F4D-5CFF-B78B9FCB4A3F}"/>
          </ac:picMkLst>
        </pc:picChg>
        <pc:picChg chg="del">
          <ac:chgData name="Anil Kumar" userId="ca09e7706cf6a064" providerId="LiveId" clId="{3F53AB6A-54BC-490D-AB65-B1176B97C331}" dt="2026-02-09T18:32:32.975" v="1868" actId="478"/>
          <ac:picMkLst>
            <pc:docMk/>
            <pc:sldMk cId="3328119308" sldId="291"/>
            <ac:picMk id="13" creationId="{AFF1EC85-116A-A2F1-3D03-0F9A59C7BE52}"/>
          </ac:picMkLst>
        </pc:picChg>
        <pc:picChg chg="add del">
          <ac:chgData name="Anil Kumar" userId="ca09e7706cf6a064" providerId="LiveId" clId="{3F53AB6A-54BC-490D-AB65-B1176B97C331}" dt="2026-02-09T18:37:50.073" v="1916" actId="21"/>
          <ac:picMkLst>
            <pc:docMk/>
            <pc:sldMk cId="3328119308" sldId="291"/>
            <ac:picMk id="14" creationId="{6D1F9415-24E5-2546-1959-B4B9B03BD174}"/>
          </ac:picMkLst>
        </pc:picChg>
        <pc:picChg chg="add mod">
          <ac:chgData name="Anil Kumar" userId="ca09e7706cf6a064" providerId="LiveId" clId="{3F53AB6A-54BC-490D-AB65-B1176B97C331}" dt="2026-02-09T18:52:17.999" v="2120" actId="1076"/>
          <ac:picMkLst>
            <pc:docMk/>
            <pc:sldMk cId="3328119308" sldId="291"/>
            <ac:picMk id="22" creationId="{28548AAE-0E91-1E43-BFD6-33441C24F5EC}"/>
          </ac:picMkLst>
        </pc:picChg>
        <pc:picChg chg="add mod">
          <ac:chgData name="Anil Kumar" userId="ca09e7706cf6a064" providerId="LiveId" clId="{3F53AB6A-54BC-490D-AB65-B1176B97C331}" dt="2026-02-09T18:52:21.315" v="2121" actId="1076"/>
          <ac:picMkLst>
            <pc:docMk/>
            <pc:sldMk cId="3328119308" sldId="291"/>
            <ac:picMk id="25" creationId="{F9DD5456-3ED7-5133-9CBA-FFAC5BB71260}"/>
          </ac:picMkLst>
        </pc:picChg>
        <pc:picChg chg="add mod">
          <ac:chgData name="Anil Kumar" userId="ca09e7706cf6a064" providerId="LiveId" clId="{3F53AB6A-54BC-490D-AB65-B1176B97C331}" dt="2026-02-09T18:52:25.995" v="2122" actId="1076"/>
          <ac:picMkLst>
            <pc:docMk/>
            <pc:sldMk cId="3328119308" sldId="291"/>
            <ac:picMk id="27" creationId="{54043A41-AF8F-B81D-3A1D-66932ECB4F98}"/>
          </ac:picMkLst>
        </pc:picChg>
        <pc:picChg chg="add mod">
          <ac:chgData name="Anil Kumar" userId="ca09e7706cf6a064" providerId="LiveId" clId="{3F53AB6A-54BC-490D-AB65-B1176B97C331}" dt="2026-02-09T18:52:29.563" v="2123" actId="1076"/>
          <ac:picMkLst>
            <pc:docMk/>
            <pc:sldMk cId="3328119308" sldId="291"/>
            <ac:picMk id="29" creationId="{8D34728E-7C2A-22DA-BB8D-22FCF70FB0BF}"/>
          </ac:picMkLst>
        </pc:picChg>
        <pc:picChg chg="add mod">
          <ac:chgData name="Anil Kumar" userId="ca09e7706cf6a064" providerId="LiveId" clId="{3F53AB6A-54BC-490D-AB65-B1176B97C331}" dt="2026-02-09T18:52:33.317" v="2124" actId="1076"/>
          <ac:picMkLst>
            <pc:docMk/>
            <pc:sldMk cId="3328119308" sldId="291"/>
            <ac:picMk id="31" creationId="{34F96E00-3553-D216-621B-35B2C3929F1C}"/>
          </ac:picMkLst>
        </pc:picChg>
        <pc:picChg chg="add mod">
          <ac:chgData name="Anil Kumar" userId="ca09e7706cf6a064" providerId="LiveId" clId="{3F53AB6A-54BC-490D-AB65-B1176B97C331}" dt="2026-02-09T18:52:37.461" v="2125" actId="1076"/>
          <ac:picMkLst>
            <pc:docMk/>
            <pc:sldMk cId="3328119308" sldId="291"/>
            <ac:picMk id="33" creationId="{4C419475-6152-EC58-DC22-AF0C32322E33}"/>
          </ac:picMkLst>
        </pc:picChg>
      </pc:sldChg>
      <pc:sldChg chg="addSp delSp modSp add mod">
        <pc:chgData name="Anil Kumar" userId="ca09e7706cf6a064" providerId="LiveId" clId="{3F53AB6A-54BC-490D-AB65-B1176B97C331}" dt="2026-02-09T19:45:38.117" v="2920" actId="1076"/>
        <pc:sldMkLst>
          <pc:docMk/>
          <pc:sldMk cId="986245788" sldId="292"/>
        </pc:sldMkLst>
        <pc:spChg chg="mod">
          <ac:chgData name="Anil Kumar" userId="ca09e7706cf6a064" providerId="LiveId" clId="{3F53AB6A-54BC-490D-AB65-B1176B97C331}" dt="2026-02-09T19:11:16.681" v="2216" actId="20577"/>
          <ac:spMkLst>
            <pc:docMk/>
            <pc:sldMk cId="986245788" sldId="292"/>
            <ac:spMk id="3" creationId="{314C5C3D-7215-90FF-1554-31748EB38CE0}"/>
          </ac:spMkLst>
        </pc:spChg>
        <pc:spChg chg="add">
          <ac:chgData name="Anil Kumar" userId="ca09e7706cf6a064" providerId="LiveId" clId="{3F53AB6A-54BC-490D-AB65-B1176B97C331}" dt="2026-02-09T19:12:15.552" v="2218"/>
          <ac:spMkLst>
            <pc:docMk/>
            <pc:sldMk cId="986245788" sldId="292"/>
            <ac:spMk id="14" creationId="{C327A37A-6B6D-6317-72C0-CC8E8619E6D1}"/>
          </ac:spMkLst>
        </pc:spChg>
        <pc:spChg chg="add del mod">
          <ac:chgData name="Anil Kumar" userId="ca09e7706cf6a064" providerId="LiveId" clId="{3F53AB6A-54BC-490D-AB65-B1176B97C331}" dt="2026-02-09T19:20:05.186" v="2411" actId="21"/>
          <ac:spMkLst>
            <pc:docMk/>
            <pc:sldMk cId="986245788" sldId="292"/>
            <ac:spMk id="16" creationId="{65CD00DE-8E5B-C027-8682-19955BA3F3E5}"/>
          </ac:spMkLst>
        </pc:spChg>
        <pc:spChg chg="add del mod">
          <ac:chgData name="Anil Kumar" userId="ca09e7706cf6a064" providerId="LiveId" clId="{3F53AB6A-54BC-490D-AB65-B1176B97C331}" dt="2026-02-09T19:19:39.050" v="2409" actId="21"/>
          <ac:spMkLst>
            <pc:docMk/>
            <pc:sldMk cId="986245788" sldId="292"/>
            <ac:spMk id="17" creationId="{E0C7B13C-CACB-8278-2828-B5E7BA14E2F4}"/>
          </ac:spMkLst>
        </pc:spChg>
        <pc:spChg chg="add mod">
          <ac:chgData name="Anil Kumar" userId="ca09e7706cf6a064" providerId="LiveId" clId="{3F53AB6A-54BC-490D-AB65-B1176B97C331}" dt="2026-02-09T19:44:31.482" v="2910" actId="14100"/>
          <ac:spMkLst>
            <pc:docMk/>
            <pc:sldMk cId="986245788" sldId="292"/>
            <ac:spMk id="18" creationId="{696A700E-8F34-0B89-185D-8ECEBA494B23}"/>
          </ac:spMkLst>
        </pc:spChg>
        <pc:spChg chg="mod">
          <ac:chgData name="Anil Kumar" userId="ca09e7706cf6a064" providerId="LiveId" clId="{3F53AB6A-54BC-490D-AB65-B1176B97C331}" dt="2026-02-09T19:41:23.404" v="2816"/>
          <ac:spMkLst>
            <pc:docMk/>
            <pc:sldMk cId="986245788" sldId="292"/>
            <ac:spMk id="19" creationId="{B369E30C-E050-75DC-06C5-6BF9A8ED5C08}"/>
          </ac:spMkLst>
        </pc:spChg>
        <pc:spChg chg="add del mod">
          <ac:chgData name="Anil Kumar" userId="ca09e7706cf6a064" providerId="LiveId" clId="{3F53AB6A-54BC-490D-AB65-B1176B97C331}" dt="2026-02-09T19:29:31.504" v="2691" actId="478"/>
          <ac:spMkLst>
            <pc:docMk/>
            <pc:sldMk cId="986245788" sldId="292"/>
            <ac:spMk id="20" creationId="{C99167DD-74F7-E66A-1B6B-1D3CF601C170}"/>
          </ac:spMkLst>
        </pc:spChg>
        <pc:spChg chg="add del">
          <ac:chgData name="Anil Kumar" userId="ca09e7706cf6a064" providerId="LiveId" clId="{3F53AB6A-54BC-490D-AB65-B1176B97C331}" dt="2026-02-09T19:21:07.349" v="2423" actId="478"/>
          <ac:spMkLst>
            <pc:docMk/>
            <pc:sldMk cId="986245788" sldId="292"/>
            <ac:spMk id="21" creationId="{52DC9347-6228-467C-0B8A-8183B549F1F3}"/>
          </ac:spMkLst>
        </pc:spChg>
        <pc:spChg chg="add del">
          <ac:chgData name="Anil Kumar" userId="ca09e7706cf6a064" providerId="LiveId" clId="{3F53AB6A-54BC-490D-AB65-B1176B97C331}" dt="2026-02-09T19:21:09.117" v="2424" actId="478"/>
          <ac:spMkLst>
            <pc:docMk/>
            <pc:sldMk cId="986245788" sldId="292"/>
            <ac:spMk id="23" creationId="{8706A884-216B-8C8D-670B-FA52DB50C498}"/>
          </ac:spMkLst>
        </pc:spChg>
        <pc:spChg chg="add del mod">
          <ac:chgData name="Anil Kumar" userId="ca09e7706cf6a064" providerId="LiveId" clId="{3F53AB6A-54BC-490D-AB65-B1176B97C331}" dt="2026-02-09T19:21:53.327" v="2435" actId="478"/>
          <ac:spMkLst>
            <pc:docMk/>
            <pc:sldMk cId="986245788" sldId="292"/>
            <ac:spMk id="24" creationId="{AC4FE942-BAB8-6D0C-51D3-73655680236A}"/>
          </ac:spMkLst>
        </pc:spChg>
        <pc:spChg chg="add del mod">
          <ac:chgData name="Anil Kumar" userId="ca09e7706cf6a064" providerId="LiveId" clId="{3F53AB6A-54BC-490D-AB65-B1176B97C331}" dt="2026-02-09T19:21:55.467" v="2436" actId="478"/>
          <ac:spMkLst>
            <pc:docMk/>
            <pc:sldMk cId="986245788" sldId="292"/>
            <ac:spMk id="26" creationId="{C601F04A-751D-5460-6331-937C1AF09082}"/>
          </ac:spMkLst>
        </pc:spChg>
        <pc:spChg chg="add del mod">
          <ac:chgData name="Anil Kumar" userId="ca09e7706cf6a064" providerId="LiveId" clId="{3F53AB6A-54BC-490D-AB65-B1176B97C331}" dt="2026-02-09T19:21:58.585" v="2437" actId="478"/>
          <ac:spMkLst>
            <pc:docMk/>
            <pc:sldMk cId="986245788" sldId="292"/>
            <ac:spMk id="28" creationId="{114D6840-E1F3-8299-EC9D-A0D70C006439}"/>
          </ac:spMkLst>
        </pc:spChg>
        <pc:spChg chg="add del mod">
          <ac:chgData name="Anil Kumar" userId="ca09e7706cf6a064" providerId="LiveId" clId="{3F53AB6A-54BC-490D-AB65-B1176B97C331}" dt="2026-02-09T19:30:51.014" v="2699" actId="478"/>
          <ac:spMkLst>
            <pc:docMk/>
            <pc:sldMk cId="986245788" sldId="292"/>
            <ac:spMk id="30" creationId="{4582309D-6887-703E-9087-BF776763F803}"/>
          </ac:spMkLst>
        </pc:spChg>
        <pc:spChg chg="add del mod">
          <ac:chgData name="Anil Kumar" userId="ca09e7706cf6a064" providerId="LiveId" clId="{3F53AB6A-54BC-490D-AB65-B1176B97C331}" dt="2026-02-09T19:30:52.781" v="2700" actId="478"/>
          <ac:spMkLst>
            <pc:docMk/>
            <pc:sldMk cId="986245788" sldId="292"/>
            <ac:spMk id="32" creationId="{CA95E6FE-7F0F-7F41-76B7-64CD19CC541D}"/>
          </ac:spMkLst>
        </pc:spChg>
        <pc:spChg chg="mod">
          <ac:chgData name="Anil Kumar" userId="ca09e7706cf6a064" providerId="LiveId" clId="{3F53AB6A-54BC-490D-AB65-B1176B97C331}" dt="2026-02-09T19:10:19.867" v="2175" actId="1076"/>
          <ac:spMkLst>
            <pc:docMk/>
            <pc:sldMk cId="986245788" sldId="292"/>
            <ac:spMk id="34" creationId="{945E3CC9-C713-7A2E-D899-7F3C15D9126B}"/>
          </ac:spMkLst>
        </pc:spChg>
        <pc:spChg chg="add del mod">
          <ac:chgData name="Anil Kumar" userId="ca09e7706cf6a064" providerId="LiveId" clId="{3F53AB6A-54BC-490D-AB65-B1176B97C331}" dt="2026-02-09T19:30:54.708" v="2701" actId="478"/>
          <ac:spMkLst>
            <pc:docMk/>
            <pc:sldMk cId="986245788" sldId="292"/>
            <ac:spMk id="35" creationId="{FAC11DA6-D124-3E00-1009-A390A41719F7}"/>
          </ac:spMkLst>
        </pc:spChg>
        <pc:spChg chg="add del mod">
          <ac:chgData name="Anil Kumar" userId="ca09e7706cf6a064" providerId="LiveId" clId="{3F53AB6A-54BC-490D-AB65-B1176B97C331}" dt="2026-02-09T19:31:09.306" v="2706" actId="478"/>
          <ac:spMkLst>
            <pc:docMk/>
            <pc:sldMk cId="986245788" sldId="292"/>
            <ac:spMk id="36" creationId="{B55BFFF5-1272-9DA6-1969-CC6FDC40D51D}"/>
          </ac:spMkLst>
        </pc:spChg>
        <pc:spChg chg="add mod">
          <ac:chgData name="Anil Kumar" userId="ca09e7706cf6a064" providerId="LiveId" clId="{3F53AB6A-54BC-490D-AB65-B1176B97C331}" dt="2026-02-09T19:27:19.267" v="2648" actId="20577"/>
          <ac:spMkLst>
            <pc:docMk/>
            <pc:sldMk cId="986245788" sldId="292"/>
            <ac:spMk id="37" creationId="{03A258E1-E144-25EC-5E84-92F86A7B6CF0}"/>
          </ac:spMkLst>
        </pc:spChg>
        <pc:spChg chg="add del">
          <ac:chgData name="Anil Kumar" userId="ca09e7706cf6a064" providerId="LiveId" clId="{3F53AB6A-54BC-490D-AB65-B1176B97C331}" dt="2026-02-09T19:25:49.827" v="2624" actId="478"/>
          <ac:spMkLst>
            <pc:docMk/>
            <pc:sldMk cId="986245788" sldId="292"/>
            <ac:spMk id="38" creationId="{A5652C42-F664-6C73-9490-5297E0849BE8}"/>
          </ac:spMkLst>
        </pc:spChg>
        <pc:spChg chg="add mod">
          <ac:chgData name="Anil Kumar" userId="ca09e7706cf6a064" providerId="LiveId" clId="{3F53AB6A-54BC-490D-AB65-B1176B97C331}" dt="2026-02-09T19:27:50.385" v="2669" actId="1076"/>
          <ac:spMkLst>
            <pc:docMk/>
            <pc:sldMk cId="986245788" sldId="292"/>
            <ac:spMk id="39" creationId="{8832AD12-2D86-81D9-57A6-E6A76A23C7E9}"/>
          </ac:spMkLst>
        </pc:spChg>
        <pc:spChg chg="add mod">
          <ac:chgData name="Anil Kumar" userId="ca09e7706cf6a064" providerId="LiveId" clId="{3F53AB6A-54BC-490D-AB65-B1176B97C331}" dt="2026-02-09T19:29:07.573" v="2680" actId="207"/>
          <ac:spMkLst>
            <pc:docMk/>
            <pc:sldMk cId="986245788" sldId="292"/>
            <ac:spMk id="40" creationId="{C12F40EE-5F7A-81A8-7F72-DF68D77632E9}"/>
          </ac:spMkLst>
        </pc:spChg>
        <pc:spChg chg="add mod">
          <ac:chgData name="Anil Kumar" userId="ca09e7706cf6a064" providerId="LiveId" clId="{3F53AB6A-54BC-490D-AB65-B1176B97C331}" dt="2026-02-09T19:44:44.467" v="2911" actId="1076"/>
          <ac:spMkLst>
            <pc:docMk/>
            <pc:sldMk cId="986245788" sldId="292"/>
            <ac:spMk id="41" creationId="{B9DA9583-3D05-B804-7BE9-5CA754B08D67}"/>
          </ac:spMkLst>
        </pc:spChg>
        <pc:spChg chg="add mod">
          <ac:chgData name="Anil Kumar" userId="ca09e7706cf6a064" providerId="LiveId" clId="{3F53AB6A-54BC-490D-AB65-B1176B97C331}" dt="2026-02-09T19:29:54.678" v="2694"/>
          <ac:spMkLst>
            <pc:docMk/>
            <pc:sldMk cId="986245788" sldId="292"/>
            <ac:spMk id="42" creationId="{FE3A60BF-AE0B-9DD1-144F-57E1B2EE20FF}"/>
          </ac:spMkLst>
        </pc:spChg>
        <pc:spChg chg="add del mod">
          <ac:chgData name="Anil Kumar" userId="ca09e7706cf6a064" providerId="LiveId" clId="{3F53AB6A-54BC-490D-AB65-B1176B97C331}" dt="2026-02-09T19:30:10.608" v="2696" actId="478"/>
          <ac:spMkLst>
            <pc:docMk/>
            <pc:sldMk cId="986245788" sldId="292"/>
            <ac:spMk id="43" creationId="{63115FEC-59EF-BCE5-CEF9-FCA21A28701B}"/>
          </ac:spMkLst>
        </pc:spChg>
        <pc:spChg chg="add mod">
          <ac:chgData name="Anil Kumar" userId="ca09e7706cf6a064" providerId="LiveId" clId="{3F53AB6A-54BC-490D-AB65-B1176B97C331}" dt="2026-02-09T19:30:32.234" v="2698"/>
          <ac:spMkLst>
            <pc:docMk/>
            <pc:sldMk cId="986245788" sldId="292"/>
            <ac:spMk id="44" creationId="{7DA1B08A-4603-C6BE-2599-E23501EF45F2}"/>
          </ac:spMkLst>
        </pc:spChg>
        <pc:spChg chg="add mod">
          <ac:chgData name="Anil Kumar" userId="ca09e7706cf6a064" providerId="LiveId" clId="{3F53AB6A-54BC-490D-AB65-B1176B97C331}" dt="2026-02-09T19:44:52.854" v="2912" actId="1076"/>
          <ac:spMkLst>
            <pc:docMk/>
            <pc:sldMk cId="986245788" sldId="292"/>
            <ac:spMk id="45" creationId="{90E07890-8552-940C-70C1-CD0EB77E6951}"/>
          </ac:spMkLst>
        </pc:spChg>
        <pc:spChg chg="add mod">
          <ac:chgData name="Anil Kumar" userId="ca09e7706cf6a064" providerId="LiveId" clId="{3F53AB6A-54BC-490D-AB65-B1176B97C331}" dt="2026-02-09T19:45:26.304" v="2919" actId="14100"/>
          <ac:spMkLst>
            <pc:docMk/>
            <pc:sldMk cId="986245788" sldId="292"/>
            <ac:spMk id="46" creationId="{AD1A3A40-8051-C638-BEC2-A799B186100B}"/>
          </ac:spMkLst>
        </pc:spChg>
        <pc:spChg chg="add mod">
          <ac:chgData name="Anil Kumar" userId="ca09e7706cf6a064" providerId="LiveId" clId="{3F53AB6A-54BC-490D-AB65-B1176B97C331}" dt="2026-02-09T19:44:56.235" v="2913" actId="14100"/>
          <ac:spMkLst>
            <pc:docMk/>
            <pc:sldMk cId="986245788" sldId="292"/>
            <ac:spMk id="47" creationId="{6D2B7312-5BC9-F422-4C2E-6F0F9D453949}"/>
          </ac:spMkLst>
        </pc:spChg>
        <pc:spChg chg="add mod">
          <ac:chgData name="Anil Kumar" userId="ca09e7706cf6a064" providerId="LiveId" clId="{3F53AB6A-54BC-490D-AB65-B1176B97C331}" dt="2026-02-09T19:45:07.318" v="2915" actId="14100"/>
          <ac:spMkLst>
            <pc:docMk/>
            <pc:sldMk cId="986245788" sldId="292"/>
            <ac:spMk id="48" creationId="{7F0D0A69-85B6-0E54-4F2E-A9DC551151F7}"/>
          </ac:spMkLst>
        </pc:spChg>
        <pc:spChg chg="add del">
          <ac:chgData name="Anil Kumar" userId="ca09e7706cf6a064" providerId="LiveId" clId="{3F53AB6A-54BC-490D-AB65-B1176B97C331}" dt="2026-02-09T19:32:11.219" v="2721" actId="11529"/>
          <ac:spMkLst>
            <pc:docMk/>
            <pc:sldMk cId="986245788" sldId="292"/>
            <ac:spMk id="49" creationId="{123B414C-01AA-248B-4DAA-CA8FB8A4BED0}"/>
          </ac:spMkLst>
        </pc:spChg>
        <pc:spChg chg="add mod">
          <ac:chgData name="Anil Kumar" userId="ca09e7706cf6a064" providerId="LiveId" clId="{3F53AB6A-54BC-490D-AB65-B1176B97C331}" dt="2026-02-09T19:40:43.192" v="2807" actId="20577"/>
          <ac:spMkLst>
            <pc:docMk/>
            <pc:sldMk cId="986245788" sldId="292"/>
            <ac:spMk id="50" creationId="{5D793263-356A-6937-83E3-7C65B93C8803}"/>
          </ac:spMkLst>
        </pc:spChg>
        <pc:spChg chg="add mod">
          <ac:chgData name="Anil Kumar" userId="ca09e7706cf6a064" providerId="LiveId" clId="{3F53AB6A-54BC-490D-AB65-B1176B97C331}" dt="2026-02-09T19:41:25.668" v="2817"/>
          <ac:spMkLst>
            <pc:docMk/>
            <pc:sldMk cId="986245788" sldId="292"/>
            <ac:spMk id="51" creationId="{057A3E7D-928D-E672-C1F1-629A3D43AB17}"/>
          </ac:spMkLst>
        </pc:spChg>
        <pc:spChg chg="add mod">
          <ac:chgData name="Anil Kumar" userId="ca09e7706cf6a064" providerId="LiveId" clId="{3F53AB6A-54BC-490D-AB65-B1176B97C331}" dt="2026-02-09T19:41:54.400" v="2825" actId="14100"/>
          <ac:spMkLst>
            <pc:docMk/>
            <pc:sldMk cId="986245788" sldId="292"/>
            <ac:spMk id="52" creationId="{C8CE0429-A8DC-9BAD-6B67-AA786C2BF8A1}"/>
          </ac:spMkLst>
        </pc:spChg>
        <pc:spChg chg="add mod">
          <ac:chgData name="Anil Kumar" userId="ca09e7706cf6a064" providerId="LiveId" clId="{3F53AB6A-54BC-490D-AB65-B1176B97C331}" dt="2026-02-09T19:33:42.287" v="2731"/>
          <ac:spMkLst>
            <pc:docMk/>
            <pc:sldMk cId="986245788" sldId="292"/>
            <ac:spMk id="53" creationId="{2B93E784-C5CD-BC87-CD07-B94B5F8A5DD5}"/>
          </ac:spMkLst>
        </pc:spChg>
        <pc:spChg chg="add mod">
          <ac:chgData name="Anil Kumar" userId="ca09e7706cf6a064" providerId="LiveId" clId="{3F53AB6A-54BC-490D-AB65-B1176B97C331}" dt="2026-02-09T19:40:57.501" v="2809"/>
          <ac:spMkLst>
            <pc:docMk/>
            <pc:sldMk cId="986245788" sldId="292"/>
            <ac:spMk id="55" creationId="{DF55D5AD-2D5F-7A31-023D-4448D0C84D6B}"/>
          </ac:spMkLst>
        </pc:spChg>
        <pc:spChg chg="add mod">
          <ac:chgData name="Anil Kumar" userId="ca09e7706cf6a064" providerId="LiveId" clId="{3F53AB6A-54BC-490D-AB65-B1176B97C331}" dt="2026-02-09T19:41:28.619" v="2818"/>
          <ac:spMkLst>
            <pc:docMk/>
            <pc:sldMk cId="986245788" sldId="292"/>
            <ac:spMk id="56" creationId="{B5F00AEA-9229-FF86-03B8-D381887C2E5F}"/>
          </ac:spMkLst>
        </pc:spChg>
        <pc:spChg chg="add mod">
          <ac:chgData name="Anil Kumar" userId="ca09e7706cf6a064" providerId="LiveId" clId="{3F53AB6A-54BC-490D-AB65-B1176B97C331}" dt="2026-02-09T19:42:03.580" v="2827" actId="14100"/>
          <ac:spMkLst>
            <pc:docMk/>
            <pc:sldMk cId="986245788" sldId="292"/>
            <ac:spMk id="57" creationId="{54C67460-DF83-E830-5ABD-1FCBBF12965D}"/>
          </ac:spMkLst>
        </pc:spChg>
        <pc:spChg chg="add mod">
          <ac:chgData name="Anil Kumar" userId="ca09e7706cf6a064" providerId="LiveId" clId="{3F53AB6A-54BC-490D-AB65-B1176B97C331}" dt="2026-02-09T19:41:03.899" v="2811"/>
          <ac:spMkLst>
            <pc:docMk/>
            <pc:sldMk cId="986245788" sldId="292"/>
            <ac:spMk id="58" creationId="{A67CBA0F-1EF4-7CBF-A397-71448151BAF9}"/>
          </ac:spMkLst>
        </pc:spChg>
        <pc:spChg chg="add mod">
          <ac:chgData name="Anil Kumar" userId="ca09e7706cf6a064" providerId="LiveId" clId="{3F53AB6A-54BC-490D-AB65-B1176B97C331}" dt="2026-02-09T19:41:31.280" v="2819"/>
          <ac:spMkLst>
            <pc:docMk/>
            <pc:sldMk cId="986245788" sldId="292"/>
            <ac:spMk id="59" creationId="{642C604E-D666-9340-AA3D-0FC6A1A7DC31}"/>
          </ac:spMkLst>
        </pc:spChg>
        <pc:spChg chg="add mod">
          <ac:chgData name="Anil Kumar" userId="ca09e7706cf6a064" providerId="LiveId" clId="{3F53AB6A-54BC-490D-AB65-B1176B97C331}" dt="2026-02-09T19:42:12.284" v="2829" actId="14100"/>
          <ac:spMkLst>
            <pc:docMk/>
            <pc:sldMk cId="986245788" sldId="292"/>
            <ac:spMk id="60" creationId="{7DF10A6C-5E54-9248-E0A8-59819D055495}"/>
          </ac:spMkLst>
        </pc:spChg>
        <pc:spChg chg="add mod">
          <ac:chgData name="Anil Kumar" userId="ca09e7706cf6a064" providerId="LiveId" clId="{3F53AB6A-54BC-490D-AB65-B1176B97C331}" dt="2026-02-09T19:41:10.829" v="2813"/>
          <ac:spMkLst>
            <pc:docMk/>
            <pc:sldMk cId="986245788" sldId="292"/>
            <ac:spMk id="61" creationId="{9E14B38C-1CD5-B874-0AA9-8A1EA3C97BBE}"/>
          </ac:spMkLst>
        </pc:spChg>
        <pc:spChg chg="add mod">
          <ac:chgData name="Anil Kumar" userId="ca09e7706cf6a064" providerId="LiveId" clId="{3F53AB6A-54BC-490D-AB65-B1176B97C331}" dt="2026-02-09T19:41:33.867" v="2820"/>
          <ac:spMkLst>
            <pc:docMk/>
            <pc:sldMk cId="986245788" sldId="292"/>
            <ac:spMk id="62" creationId="{430725A7-5583-6E49-FE55-7E044FC1649B}"/>
          </ac:spMkLst>
        </pc:spChg>
        <pc:spChg chg="add mod">
          <ac:chgData name="Anil Kumar" userId="ca09e7706cf6a064" providerId="LiveId" clId="{3F53AB6A-54BC-490D-AB65-B1176B97C331}" dt="2026-02-09T19:45:38.117" v="2920" actId="1076"/>
          <ac:spMkLst>
            <pc:docMk/>
            <pc:sldMk cId="986245788" sldId="292"/>
            <ac:spMk id="63" creationId="{D175ADA4-6BD1-4130-0FF8-8EE357054E2A}"/>
          </ac:spMkLst>
        </pc:spChg>
        <pc:spChg chg="add mod">
          <ac:chgData name="Anil Kumar" userId="ca09e7706cf6a064" providerId="LiveId" clId="{3F53AB6A-54BC-490D-AB65-B1176B97C331}" dt="2026-02-09T19:41:13.686" v="2814"/>
          <ac:spMkLst>
            <pc:docMk/>
            <pc:sldMk cId="986245788" sldId="292"/>
            <ac:spMk id="64" creationId="{201F6834-804E-8061-A454-7CA6E8F346D2}"/>
          </ac:spMkLst>
        </pc:spChg>
        <pc:spChg chg="add mod">
          <ac:chgData name="Anil Kumar" userId="ca09e7706cf6a064" providerId="LiveId" clId="{3F53AB6A-54BC-490D-AB65-B1176B97C331}" dt="2026-02-09T19:41:36.333" v="2821"/>
          <ac:spMkLst>
            <pc:docMk/>
            <pc:sldMk cId="986245788" sldId="292"/>
            <ac:spMk id="65" creationId="{34D2121F-0916-1539-A0BC-C9D312AD3C47}"/>
          </ac:spMkLst>
        </pc:spChg>
        <pc:spChg chg="add mod">
          <ac:chgData name="Anil Kumar" userId="ca09e7706cf6a064" providerId="LiveId" clId="{3F53AB6A-54BC-490D-AB65-B1176B97C331}" dt="2026-02-09T19:42:33.405" v="2833" actId="14100"/>
          <ac:spMkLst>
            <pc:docMk/>
            <pc:sldMk cId="986245788" sldId="292"/>
            <ac:spMk id="66" creationId="{8A9C5305-1E28-DE3B-D393-9F58DFF52AC6}"/>
          </ac:spMkLst>
        </pc:spChg>
        <pc:spChg chg="add mod">
          <ac:chgData name="Anil Kumar" userId="ca09e7706cf6a064" providerId="LiveId" clId="{3F53AB6A-54BC-490D-AB65-B1176B97C331}" dt="2026-02-09T19:40:47.149" v="2808"/>
          <ac:spMkLst>
            <pc:docMk/>
            <pc:sldMk cId="986245788" sldId="292"/>
            <ac:spMk id="67" creationId="{320EFD0C-8B01-6AED-4F19-D44C89671D8B}"/>
          </ac:spMkLst>
        </pc:spChg>
        <pc:picChg chg="del">
          <ac:chgData name="Anil Kumar" userId="ca09e7706cf6a064" providerId="LiveId" clId="{3F53AB6A-54BC-490D-AB65-B1176B97C331}" dt="2026-02-09T19:06:30.494" v="2146" actId="21"/>
          <ac:picMkLst>
            <pc:docMk/>
            <pc:sldMk cId="986245788" sldId="292"/>
            <ac:picMk id="10" creationId="{6203352F-B30F-4EDB-B247-07ADF5FB7725}"/>
          </ac:picMkLst>
        </pc:picChg>
        <pc:picChg chg="add del mod">
          <ac:chgData name="Anil Kumar" userId="ca09e7706cf6a064" providerId="LiveId" clId="{3F53AB6A-54BC-490D-AB65-B1176B97C331}" dt="2026-02-09T19:08:38.306" v="2156" actId="21"/>
          <ac:picMkLst>
            <pc:docMk/>
            <pc:sldMk cId="986245788" sldId="292"/>
            <ac:picMk id="11" creationId="{A7E797BD-85E4-3DF9-D45F-83C774570D5E}"/>
          </ac:picMkLst>
        </pc:picChg>
        <pc:picChg chg="add mod">
          <ac:chgData name="Anil Kumar" userId="ca09e7706cf6a064" providerId="LiveId" clId="{3F53AB6A-54BC-490D-AB65-B1176B97C331}" dt="2026-02-09T19:10:09.580" v="2173" actId="1076"/>
          <ac:picMkLst>
            <pc:docMk/>
            <pc:sldMk cId="986245788" sldId="292"/>
            <ac:picMk id="13" creationId="{6B701FBB-52B2-560B-F99B-54BD38662BB2}"/>
          </ac:picMkLst>
        </pc:picChg>
        <pc:picChg chg="add del">
          <ac:chgData name="Anil Kumar" userId="ca09e7706cf6a064" providerId="LiveId" clId="{3F53AB6A-54BC-490D-AB65-B1176B97C331}" dt="2026-02-09T19:17:23.541" v="2386" actId="21"/>
          <ac:picMkLst>
            <pc:docMk/>
            <pc:sldMk cId="986245788" sldId="292"/>
            <ac:picMk id="22" creationId="{1E51A98B-D84C-3027-53C9-33CA48B5C7A9}"/>
          </ac:picMkLst>
        </pc:picChg>
        <pc:picChg chg="add del">
          <ac:chgData name="Anil Kumar" userId="ca09e7706cf6a064" providerId="LiveId" clId="{3F53AB6A-54BC-490D-AB65-B1176B97C331}" dt="2026-02-09T19:17:27.321" v="2387" actId="21"/>
          <ac:picMkLst>
            <pc:docMk/>
            <pc:sldMk cId="986245788" sldId="292"/>
            <ac:picMk id="25" creationId="{491F28F5-5A45-6F82-E175-626507FCC581}"/>
          </ac:picMkLst>
        </pc:picChg>
        <pc:picChg chg="add del">
          <ac:chgData name="Anil Kumar" userId="ca09e7706cf6a064" providerId="LiveId" clId="{3F53AB6A-54BC-490D-AB65-B1176B97C331}" dt="2026-02-09T19:17:30.252" v="2388" actId="21"/>
          <ac:picMkLst>
            <pc:docMk/>
            <pc:sldMk cId="986245788" sldId="292"/>
            <ac:picMk id="27" creationId="{AA4DB6F0-CF3C-B1DE-69C1-CE9D45EA752F}"/>
          </ac:picMkLst>
        </pc:picChg>
        <pc:picChg chg="add del">
          <ac:chgData name="Anil Kumar" userId="ca09e7706cf6a064" providerId="LiveId" clId="{3F53AB6A-54BC-490D-AB65-B1176B97C331}" dt="2026-02-09T19:17:37.772" v="2391" actId="21"/>
          <ac:picMkLst>
            <pc:docMk/>
            <pc:sldMk cId="986245788" sldId="292"/>
            <ac:picMk id="29" creationId="{8919AFB0-CE78-5316-D0CD-2545F75079FA}"/>
          </ac:picMkLst>
        </pc:picChg>
        <pc:picChg chg="add del">
          <ac:chgData name="Anil Kumar" userId="ca09e7706cf6a064" providerId="LiveId" clId="{3F53AB6A-54BC-490D-AB65-B1176B97C331}" dt="2026-02-09T19:17:41.833" v="2392" actId="21"/>
          <ac:picMkLst>
            <pc:docMk/>
            <pc:sldMk cId="986245788" sldId="292"/>
            <ac:picMk id="31" creationId="{DF7E80C1-74D1-B2B6-D9BF-31AC6A4BBA23}"/>
          </ac:picMkLst>
        </pc:picChg>
        <pc:picChg chg="add del">
          <ac:chgData name="Anil Kumar" userId="ca09e7706cf6a064" providerId="LiveId" clId="{3F53AB6A-54BC-490D-AB65-B1176B97C331}" dt="2026-02-09T19:17:44.575" v="2393" actId="21"/>
          <ac:picMkLst>
            <pc:docMk/>
            <pc:sldMk cId="986245788" sldId="292"/>
            <ac:picMk id="33" creationId="{D353BAFA-EEED-D14B-CE85-E0B8BE1B739C}"/>
          </ac:picMkLst>
        </pc:picChg>
        <pc:picChg chg="add">
          <ac:chgData name="Anil Kumar" userId="ca09e7706cf6a064" providerId="LiveId" clId="{3F53AB6A-54BC-490D-AB65-B1176B97C331}" dt="2026-02-09T19:33:47.387" v="2732"/>
          <ac:picMkLst>
            <pc:docMk/>
            <pc:sldMk cId="986245788" sldId="292"/>
            <ac:picMk id="54" creationId="{C4BA7AA9-64F7-2C8E-093B-CA11AD69223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566EC9C-1C2C-4321-B7A7-FCB04590AF22}" type="datetimeFigureOut">
              <a:rPr lang="en-IN" smtClean="0"/>
              <a:t>09-02-2026</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67E67F00-E29F-49FF-B913-3C5BE2F0E9C4}" type="slidenum">
              <a:rPr lang="en-IN" smtClean="0"/>
              <a:t>‹#›</a:t>
            </a:fld>
            <a:endParaRPr lang="en-IN"/>
          </a:p>
        </p:txBody>
      </p:sp>
    </p:spTree>
    <p:extLst>
      <p:ext uri="{BB962C8B-B14F-4D97-AF65-F5344CB8AC3E}">
        <p14:creationId xmlns:p14="http://schemas.microsoft.com/office/powerpoint/2010/main" val="2391130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E67F00-E29F-49FF-B913-3C5BE2F0E9C4}" type="slidenum">
              <a:rPr lang="en-IN" smtClean="0"/>
              <a:t>2</a:t>
            </a:fld>
            <a:endParaRPr lang="en-IN"/>
          </a:p>
        </p:txBody>
      </p:sp>
    </p:spTree>
    <p:extLst>
      <p:ext uri="{BB962C8B-B14F-4D97-AF65-F5344CB8AC3E}">
        <p14:creationId xmlns:p14="http://schemas.microsoft.com/office/powerpoint/2010/main" val="1099684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E67F00-E29F-49FF-B913-3C5BE2F0E9C4}" type="slidenum">
              <a:rPr lang="en-IN" smtClean="0"/>
              <a:t>7</a:t>
            </a:fld>
            <a:endParaRPr lang="en-IN"/>
          </a:p>
        </p:txBody>
      </p:sp>
    </p:spTree>
    <p:extLst>
      <p:ext uri="{BB962C8B-B14F-4D97-AF65-F5344CB8AC3E}">
        <p14:creationId xmlns:p14="http://schemas.microsoft.com/office/powerpoint/2010/main" val="3970718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E67F00-E29F-49FF-B913-3C5BE2F0E9C4}" type="slidenum">
              <a:rPr lang="en-IN" smtClean="0"/>
              <a:t>8</a:t>
            </a:fld>
            <a:endParaRPr lang="en-IN"/>
          </a:p>
        </p:txBody>
      </p:sp>
    </p:spTree>
    <p:extLst>
      <p:ext uri="{BB962C8B-B14F-4D97-AF65-F5344CB8AC3E}">
        <p14:creationId xmlns:p14="http://schemas.microsoft.com/office/powerpoint/2010/main" val="2349625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F0954-5322-3D39-13F1-8DDBE9E440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79B1D5-4550-2252-C84A-1E8EC1156297}"/>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1D2B9224-560D-505D-D4A4-9AE6D846D34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9CA7D8A-40DB-478C-2613-3ABE34A6A134}"/>
              </a:ext>
            </a:extLst>
          </p:cNvPr>
          <p:cNvSpPr>
            <a:spLocks noGrp="1"/>
          </p:cNvSpPr>
          <p:nvPr>
            <p:ph type="sldNum" sz="quarter" idx="5"/>
          </p:nvPr>
        </p:nvSpPr>
        <p:spPr/>
        <p:txBody>
          <a:bodyPr/>
          <a:lstStyle/>
          <a:p>
            <a:fld id="{67E67F00-E29F-49FF-B913-3C5BE2F0E9C4}" type="slidenum">
              <a:rPr lang="en-IN" smtClean="0"/>
              <a:t>9</a:t>
            </a:fld>
            <a:endParaRPr lang="en-IN"/>
          </a:p>
        </p:txBody>
      </p:sp>
    </p:spTree>
    <p:extLst>
      <p:ext uri="{BB962C8B-B14F-4D97-AF65-F5344CB8AC3E}">
        <p14:creationId xmlns:p14="http://schemas.microsoft.com/office/powerpoint/2010/main" val="3836985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4400" b="1"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75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dirty="0"/>
              <a:t>Batch</a:t>
            </a:r>
            <a:r>
              <a:rPr spc="-55" dirty="0"/>
              <a:t> </a:t>
            </a:r>
            <a:r>
              <a:rPr spc="-25" dirty="0"/>
              <a:t>No.</a:t>
            </a:r>
          </a:p>
        </p:txBody>
      </p:sp>
      <p:sp>
        <p:nvSpPr>
          <p:cNvPr id="5" name="Holder 5"/>
          <p:cNvSpPr>
            <a:spLocks noGrp="1"/>
          </p:cNvSpPr>
          <p:nvPr>
            <p:ph type="dt" sz="half" idx="6"/>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spc="-10" dirty="0"/>
              <a:t>19-12-</a:t>
            </a:r>
            <a:r>
              <a:rPr spc="-20" dirty="0"/>
              <a:t>2024</a:t>
            </a:r>
          </a:p>
        </p:txBody>
      </p:sp>
      <p:sp>
        <p:nvSpPr>
          <p:cNvPr id="6" name="Holder 6"/>
          <p:cNvSpPr>
            <a:spLocks noGrp="1"/>
          </p:cNvSpPr>
          <p:nvPr>
            <p:ph type="sldNum" sz="quarter" idx="7"/>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75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dirty="0"/>
              <a:t>Batch</a:t>
            </a:r>
            <a:r>
              <a:rPr spc="-55" dirty="0"/>
              <a:t> </a:t>
            </a:r>
            <a:r>
              <a:rPr spc="-25" dirty="0"/>
              <a:t>No.</a:t>
            </a:r>
          </a:p>
        </p:txBody>
      </p:sp>
      <p:sp>
        <p:nvSpPr>
          <p:cNvPr id="5" name="Holder 5"/>
          <p:cNvSpPr>
            <a:spLocks noGrp="1"/>
          </p:cNvSpPr>
          <p:nvPr>
            <p:ph type="dt" sz="half" idx="6"/>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spc="-10" dirty="0"/>
              <a:t>19-12-</a:t>
            </a:r>
            <a:r>
              <a:rPr spc="-20" dirty="0"/>
              <a:t>2024</a:t>
            </a:r>
          </a:p>
        </p:txBody>
      </p:sp>
      <p:sp>
        <p:nvSpPr>
          <p:cNvPr id="6" name="Holder 6"/>
          <p:cNvSpPr>
            <a:spLocks noGrp="1"/>
          </p:cNvSpPr>
          <p:nvPr>
            <p:ph type="sldNum" sz="quarter" idx="7"/>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dirty="0"/>
              <a:t>Batch</a:t>
            </a:r>
            <a:r>
              <a:rPr spc="-55" dirty="0"/>
              <a:t> </a:t>
            </a:r>
            <a:r>
              <a:rPr spc="-25" dirty="0"/>
              <a:t>No.</a:t>
            </a:r>
          </a:p>
        </p:txBody>
      </p:sp>
      <p:sp>
        <p:nvSpPr>
          <p:cNvPr id="6" name="Holder 6"/>
          <p:cNvSpPr>
            <a:spLocks noGrp="1"/>
          </p:cNvSpPr>
          <p:nvPr>
            <p:ph type="dt" sz="half" idx="6"/>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spc="-10" dirty="0"/>
              <a:t>19-12-</a:t>
            </a:r>
            <a:r>
              <a:rPr spc="-20" dirty="0"/>
              <a:t>2024</a:t>
            </a:r>
          </a:p>
        </p:txBody>
      </p:sp>
      <p:sp>
        <p:nvSpPr>
          <p:cNvPr id="7" name="Holder 7"/>
          <p:cNvSpPr>
            <a:spLocks noGrp="1"/>
          </p:cNvSpPr>
          <p:nvPr>
            <p:ph type="sldNum" sz="quarter" idx="7"/>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dirty="0"/>
              <a:t>Batch</a:t>
            </a:r>
            <a:r>
              <a:rPr spc="-55" dirty="0"/>
              <a:t> </a:t>
            </a:r>
            <a:r>
              <a:rPr spc="-25" dirty="0"/>
              <a:t>No.</a:t>
            </a:r>
          </a:p>
        </p:txBody>
      </p:sp>
      <p:sp>
        <p:nvSpPr>
          <p:cNvPr id="4" name="Holder 4"/>
          <p:cNvSpPr>
            <a:spLocks noGrp="1"/>
          </p:cNvSpPr>
          <p:nvPr>
            <p:ph type="dt" sz="half" idx="6"/>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spc="-10" dirty="0"/>
              <a:t>19-12-</a:t>
            </a:r>
            <a:r>
              <a:rPr spc="-20" dirty="0"/>
              <a:t>2024</a:t>
            </a:r>
          </a:p>
        </p:txBody>
      </p:sp>
      <p:sp>
        <p:nvSpPr>
          <p:cNvPr id="5" name="Holder 5"/>
          <p:cNvSpPr>
            <a:spLocks noGrp="1"/>
          </p:cNvSpPr>
          <p:nvPr>
            <p:ph type="sldNum" sz="quarter" idx="7"/>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dirty="0"/>
              <a:t>Batch</a:t>
            </a:r>
            <a:r>
              <a:rPr spc="-55" dirty="0"/>
              <a:t> </a:t>
            </a:r>
            <a:r>
              <a:rPr spc="-25" dirty="0"/>
              <a:t>No.</a:t>
            </a:r>
          </a:p>
        </p:txBody>
      </p:sp>
      <p:sp>
        <p:nvSpPr>
          <p:cNvPr id="3" name="Holder 3"/>
          <p:cNvSpPr>
            <a:spLocks noGrp="1"/>
          </p:cNvSpPr>
          <p:nvPr>
            <p:ph type="dt" sz="half" idx="6"/>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spc="-10" dirty="0"/>
              <a:t>19-12-</a:t>
            </a:r>
            <a:r>
              <a:rPr spc="-20" dirty="0"/>
              <a:t>2024</a:t>
            </a:r>
          </a:p>
        </p:txBody>
      </p:sp>
      <p:sp>
        <p:nvSpPr>
          <p:cNvPr id="4" name="Holder 4"/>
          <p:cNvSpPr>
            <a:spLocks noGrp="1"/>
          </p:cNvSpPr>
          <p:nvPr>
            <p:ph type="sldNum" sz="quarter" idx="7"/>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t>‹#›</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57150" y="38100"/>
            <a:ext cx="3667124" cy="504825"/>
          </a:xfrm>
          <a:prstGeom prst="rect">
            <a:avLst/>
          </a:prstGeom>
        </p:spPr>
      </p:pic>
      <p:sp>
        <p:nvSpPr>
          <p:cNvPr id="2" name="Holder 2"/>
          <p:cNvSpPr>
            <a:spLocks noGrp="1"/>
          </p:cNvSpPr>
          <p:nvPr>
            <p:ph type="title"/>
          </p:nvPr>
        </p:nvSpPr>
        <p:spPr>
          <a:xfrm>
            <a:off x="1045463" y="283463"/>
            <a:ext cx="10101072" cy="1200005"/>
          </a:xfrm>
          <a:prstGeom prst="rect">
            <a:avLst/>
          </a:prstGeom>
        </p:spPr>
        <p:txBody>
          <a:bodyPr wrap="square" lIns="0" tIns="0" rIns="0" bIns="0">
            <a:spAutoFit/>
          </a:bodyPr>
          <a:lstStyle>
            <a:lvl1pPr>
              <a:defRPr sz="44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917575" y="1730872"/>
            <a:ext cx="8149590" cy="3088004"/>
          </a:xfrm>
          <a:prstGeom prst="rect">
            <a:avLst/>
          </a:prstGeom>
        </p:spPr>
        <p:txBody>
          <a:bodyPr wrap="square" lIns="0" tIns="0" rIns="0" bIns="0">
            <a:spAutoFit/>
          </a:bodyPr>
          <a:lstStyle>
            <a:lvl1pPr>
              <a:defRPr sz="275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5505148" y="6451049"/>
            <a:ext cx="644525" cy="194309"/>
          </a:xfrm>
          <a:prstGeom prst="rect">
            <a:avLst/>
          </a:prstGeom>
        </p:spPr>
        <p:txBody>
          <a:bodyPr wrap="square" lIns="0" tIns="0" rIns="0" bIns="0">
            <a:spAutoFit/>
          </a:bodyPr>
          <a:lstStyle>
            <a:lvl1pPr>
              <a:defRPr sz="1200" b="0" i="0">
                <a:solidFill>
                  <a:srgbClr val="888888"/>
                </a:solidFill>
                <a:latin typeface="Times New Roman"/>
                <a:cs typeface="Times New Roman"/>
              </a:defRPr>
            </a:lvl1pPr>
          </a:lstStyle>
          <a:p>
            <a:pPr marL="12700">
              <a:lnSpc>
                <a:spcPts val="1410"/>
              </a:lnSpc>
            </a:pPr>
            <a:r>
              <a:rPr dirty="0"/>
              <a:t>Batch</a:t>
            </a:r>
            <a:r>
              <a:rPr spc="-55" dirty="0"/>
              <a:t> </a:t>
            </a:r>
            <a:r>
              <a:rPr spc="-25" dirty="0"/>
              <a:t>No.</a:t>
            </a:r>
          </a:p>
        </p:txBody>
      </p:sp>
      <p:sp>
        <p:nvSpPr>
          <p:cNvPr id="5" name="Holder 5"/>
          <p:cNvSpPr>
            <a:spLocks noGrp="1"/>
          </p:cNvSpPr>
          <p:nvPr>
            <p:ph type="dt" sz="half" idx="6"/>
          </p:nvPr>
        </p:nvSpPr>
        <p:spPr>
          <a:xfrm>
            <a:off x="917575" y="6451049"/>
            <a:ext cx="737235" cy="194309"/>
          </a:xfrm>
          <a:prstGeom prst="rect">
            <a:avLst/>
          </a:prstGeom>
        </p:spPr>
        <p:txBody>
          <a:bodyPr wrap="square" lIns="0" tIns="0" rIns="0" bIns="0">
            <a:spAutoFit/>
          </a:bodyPr>
          <a:lstStyle>
            <a:lvl1pPr>
              <a:defRPr sz="1200" b="0" i="0">
                <a:solidFill>
                  <a:srgbClr val="888888"/>
                </a:solidFill>
                <a:latin typeface="Times New Roman"/>
                <a:cs typeface="Times New Roman"/>
              </a:defRPr>
            </a:lvl1pPr>
          </a:lstStyle>
          <a:p>
            <a:pPr marL="12700">
              <a:lnSpc>
                <a:spcPts val="1410"/>
              </a:lnSpc>
            </a:pPr>
            <a:r>
              <a:rPr spc="-10" dirty="0"/>
              <a:t>19-12-</a:t>
            </a:r>
            <a:r>
              <a:rPr spc="-20" dirty="0"/>
              <a:t>2024</a:t>
            </a:r>
          </a:p>
        </p:txBody>
      </p:sp>
      <p:sp>
        <p:nvSpPr>
          <p:cNvPr id="6" name="Holder 6"/>
          <p:cNvSpPr>
            <a:spLocks noGrp="1"/>
          </p:cNvSpPr>
          <p:nvPr>
            <p:ph type="sldNum" sz="quarter" idx="7"/>
          </p:nvPr>
        </p:nvSpPr>
        <p:spPr>
          <a:xfrm>
            <a:off x="11104626" y="6451049"/>
            <a:ext cx="215900" cy="194309"/>
          </a:xfrm>
          <a:prstGeom prst="rect">
            <a:avLst/>
          </a:prstGeom>
        </p:spPr>
        <p:txBody>
          <a:bodyPr wrap="square" lIns="0" tIns="0" rIns="0" bIns="0">
            <a:spAutoFit/>
          </a:bodyPr>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mailto:abburi.ramesh@gmail.com" TargetMode="External"/><Relationship Id="rId7" Type="http://schemas.openxmlformats.org/officeDocument/2006/relationships/hyperlink" Target="mailto:anilkumarbokkisam820@gmail.com" TargetMode="External"/><Relationship Id="rId2" Type="http://schemas.openxmlformats.org/officeDocument/2006/relationships/hyperlink" Target="mailto:sireeshamoturi@gmail.com" TargetMode="External"/><Relationship Id="rId1" Type="http://schemas.openxmlformats.org/officeDocument/2006/relationships/slideLayout" Target="../slideLayouts/slideLayout2.xml"/><Relationship Id="rId6" Type="http://schemas.openxmlformats.org/officeDocument/2006/relationships/hyperlink" Target="mailto:sharif55167849@gmail.com" TargetMode="External"/><Relationship Id="rId5" Type="http://schemas.openxmlformats.org/officeDocument/2006/relationships/hyperlink" Target="mailto:manojkumarvinnakota@gmail.com" TargetMode="External"/><Relationship Id="rId4" Type="http://schemas.openxmlformats.org/officeDocument/2006/relationships/hyperlink" Target="mailto:johnwesleykambhampati@gmail.com"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10-1-</a:t>
            </a:r>
            <a:r>
              <a:rPr lang="en-IN" spc="-20" dirty="0"/>
              <a:t>2026</a:t>
            </a:r>
          </a:p>
          <a:p>
            <a:pPr marL="12700">
              <a:lnSpc>
                <a:spcPts val="1410"/>
              </a:lnSpc>
            </a:pPr>
            <a:endParaRPr spc="-20" dirty="0"/>
          </a:p>
        </p:txBody>
      </p:sp>
      <p:sp>
        <p:nvSpPr>
          <p:cNvPr id="5" name="object 5"/>
          <p:cNvSpPr txBox="1"/>
          <p:nvPr/>
        </p:nvSpPr>
        <p:spPr>
          <a:xfrm>
            <a:off x="4429378" y="6451049"/>
            <a:ext cx="9046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3</a:t>
            </a:r>
            <a:endParaRPr sz="1200" dirty="0">
              <a:latin typeface="Times New Roman"/>
              <a:cs typeface="Times New Roman"/>
            </a:endParaRPr>
          </a:p>
        </p:txBody>
      </p:sp>
      <p:sp>
        <p:nvSpPr>
          <p:cNvPr id="6" name="object 6"/>
          <p:cNvSpPr txBox="1">
            <a:spLocks noGrp="1"/>
          </p:cNvSpPr>
          <p:nvPr>
            <p:ph type="ftr" sz="quarter" idx="5"/>
          </p:nvPr>
        </p:nvSpPr>
        <p:spPr>
          <a:xfrm>
            <a:off x="5505148" y="6451050"/>
            <a:ext cx="1124252"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p:cNvSpPr txBox="1"/>
          <p:nvPr/>
        </p:nvSpPr>
        <p:spPr>
          <a:xfrm>
            <a:off x="6885558"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a:t>
            </a:fld>
            <a:endParaRPr spc="-25" dirty="0"/>
          </a:p>
        </p:txBody>
      </p:sp>
      <p:sp>
        <p:nvSpPr>
          <p:cNvPr id="10" name="Title 9">
            <a:extLst>
              <a:ext uri="{FF2B5EF4-FFF2-40B4-BE49-F238E27FC236}">
                <a16:creationId xmlns:a16="http://schemas.microsoft.com/office/drawing/2014/main" id="{030FC14B-7B24-7758-B775-0A217BEC8636}"/>
              </a:ext>
            </a:extLst>
          </p:cNvPr>
          <p:cNvSpPr>
            <a:spLocks noGrp="1"/>
          </p:cNvSpPr>
          <p:nvPr>
            <p:ph type="title"/>
          </p:nvPr>
        </p:nvSpPr>
        <p:spPr>
          <a:xfrm>
            <a:off x="1045463" y="1447800"/>
            <a:ext cx="9774937" cy="2092881"/>
          </a:xfrm>
        </p:spPr>
        <p:txBody>
          <a:bodyPr/>
          <a:lstStyle/>
          <a:p>
            <a:pPr algn="ctr"/>
            <a:r>
              <a:rPr lang="en-US" dirty="0"/>
              <a:t>             </a:t>
            </a:r>
            <a:br>
              <a:rPr lang="en-US" dirty="0"/>
            </a:br>
            <a:br>
              <a:rPr lang="en-US" dirty="0"/>
            </a:br>
            <a:r>
              <a:rPr lang="en-US" sz="4800" dirty="0">
                <a:solidFill>
                  <a:srgbClr val="FF0000"/>
                </a:solidFill>
                <a:effectLst>
                  <a:outerShdw blurRad="38100" dist="38100" dir="2700000" algn="tl">
                    <a:srgbClr val="000000">
                      <a:alpha val="43137"/>
                    </a:srgbClr>
                  </a:outerShdw>
                </a:effectLst>
              </a:rPr>
              <a:t>Fruit Quality Detection</a:t>
            </a:r>
            <a:endParaRPr lang="en-IN" sz="4800" dirty="0">
              <a:solidFill>
                <a:srgbClr val="FF0000"/>
              </a:solidFill>
              <a:effectLst>
                <a:outerShdw blurRad="38100" dist="38100" dir="2700000" algn="tl">
                  <a:srgbClr val="000000">
                    <a:alpha val="43137"/>
                  </a:srgb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856230">
              <a:lnSpc>
                <a:spcPct val="100000"/>
              </a:lnSpc>
              <a:spcBef>
                <a:spcPts val="130"/>
              </a:spcBef>
            </a:pPr>
            <a:r>
              <a:rPr dirty="0"/>
              <a:t>RESEARCH</a:t>
            </a:r>
            <a:r>
              <a:rPr spc="-140" dirty="0"/>
              <a:t> </a:t>
            </a:r>
            <a:r>
              <a:rPr spc="-20" dirty="0"/>
              <a:t>GAPS</a:t>
            </a:r>
          </a:p>
        </p:txBody>
      </p:sp>
      <p:sp>
        <p:nvSpPr>
          <p:cNvPr id="4" name="object 4"/>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p:cNvSpPr txBox="1"/>
          <p:nvPr/>
        </p:nvSpPr>
        <p:spPr>
          <a:xfrm>
            <a:off x="4429378" y="6451049"/>
            <a:ext cx="9808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p:cNvSpPr txBox="1">
            <a:spLocks noGrp="1"/>
          </p:cNvSpPr>
          <p:nvPr>
            <p:ph type="ftr" sz="quarter" idx="5"/>
          </p:nvPr>
        </p:nvSpPr>
        <p:spPr>
          <a:xfrm>
            <a:off x="5505148" y="6451050"/>
            <a:ext cx="1124252"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p:cNvSpPr txBox="1"/>
          <p:nvPr/>
        </p:nvSpPr>
        <p:spPr>
          <a:xfrm>
            <a:off x="7404139"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10</a:t>
            </a:fld>
            <a:endParaRPr spc="-25" dirty="0"/>
          </a:p>
        </p:txBody>
      </p:sp>
      <p:sp>
        <p:nvSpPr>
          <p:cNvPr id="3" name="object 3"/>
          <p:cNvSpPr txBox="1"/>
          <p:nvPr/>
        </p:nvSpPr>
        <p:spPr>
          <a:xfrm>
            <a:off x="917575" y="1730872"/>
            <a:ext cx="10741025" cy="4203715"/>
          </a:xfrm>
          <a:prstGeom prst="rect">
            <a:avLst/>
          </a:prstGeom>
        </p:spPr>
        <p:txBody>
          <a:bodyPr vert="horz" wrap="square" lIns="0" tIns="99060" rIns="0" bIns="0" rtlCol="0">
            <a:spAutoFit/>
          </a:bodyPr>
          <a:lstStyle/>
          <a:p>
            <a:pPr marL="241300" indent="-228600">
              <a:lnSpc>
                <a:spcPct val="100000"/>
              </a:lnSpc>
              <a:spcBef>
                <a:spcPts val="780"/>
              </a:spcBef>
              <a:buFont typeface="Arial MT"/>
              <a:buChar char="•"/>
              <a:tabLst>
                <a:tab pos="241300" algn="l"/>
              </a:tabLst>
            </a:pPr>
            <a:r>
              <a:rPr lang="en-US" sz="2400" dirty="0">
                <a:latin typeface="Times New Roman" panose="02020603050405020304" pitchFamily="18" charset="0"/>
                <a:cs typeface="Times New Roman" panose="02020603050405020304" pitchFamily="18" charset="0"/>
              </a:rPr>
              <a:t>Existing models focus mainly on </a:t>
            </a:r>
            <a:r>
              <a:rPr lang="en-US" sz="2400" b="1" dirty="0">
                <a:latin typeface="Times New Roman" panose="02020603050405020304" pitchFamily="18" charset="0"/>
                <a:cs typeface="Times New Roman" panose="02020603050405020304" pitchFamily="18" charset="0"/>
              </a:rPr>
              <a:t>disease classification</a:t>
            </a:r>
            <a:r>
              <a:rPr lang="en-US" sz="2400" dirty="0">
                <a:latin typeface="Times New Roman" panose="02020603050405020304" pitchFamily="18" charset="0"/>
                <a:cs typeface="Times New Roman" panose="02020603050405020304" pitchFamily="18" charset="0"/>
              </a:rPr>
              <a:t>, but lack </a:t>
            </a:r>
            <a:r>
              <a:rPr lang="en-US" sz="2400" b="1" dirty="0">
                <a:latin typeface="Times New Roman" panose="02020603050405020304" pitchFamily="18" charset="0"/>
                <a:cs typeface="Times New Roman" panose="02020603050405020304" pitchFamily="18" charset="0"/>
              </a:rPr>
              <a:t>fruit quality grading</a:t>
            </a:r>
            <a:r>
              <a:rPr lang="en-US" sz="2400" dirty="0">
                <a:latin typeface="Times New Roman" panose="02020603050405020304" pitchFamily="18" charset="0"/>
                <a:cs typeface="Times New Roman" panose="02020603050405020304" pitchFamily="18" charset="0"/>
              </a:rPr>
              <a:t> (e.g., fresh, average, rotten).</a:t>
            </a:r>
          </a:p>
          <a:p>
            <a:pPr marL="241300" indent="-228600">
              <a:lnSpc>
                <a:spcPct val="100000"/>
              </a:lnSpc>
              <a:spcBef>
                <a:spcPts val="780"/>
              </a:spcBef>
              <a:buFont typeface="Arial MT"/>
              <a:buChar char="•"/>
              <a:tabLst>
                <a:tab pos="241300" algn="l"/>
              </a:tabLst>
            </a:pPr>
            <a:r>
              <a:rPr lang="en-US" sz="2400" dirty="0">
                <a:latin typeface="Times New Roman" panose="02020603050405020304" pitchFamily="18" charset="0"/>
                <a:cs typeface="Times New Roman" panose="02020603050405020304" pitchFamily="18" charset="0"/>
              </a:rPr>
              <a:t>Most studies use </a:t>
            </a:r>
            <a:r>
              <a:rPr lang="en-US" sz="2400" b="1" dirty="0">
                <a:latin typeface="Times New Roman" panose="02020603050405020304" pitchFamily="18" charset="0"/>
                <a:cs typeface="Times New Roman" panose="02020603050405020304" pitchFamily="18" charset="0"/>
              </a:rPr>
              <a:t>limited datasets</a:t>
            </a:r>
            <a:r>
              <a:rPr lang="en-US" sz="2400" dirty="0">
                <a:latin typeface="Times New Roman" panose="02020603050405020304" pitchFamily="18" charset="0"/>
                <a:cs typeface="Times New Roman" panose="02020603050405020304" pitchFamily="18" charset="0"/>
              </a:rPr>
              <a:t> with controlled environments not suitable for real-world lighting and background variations.</a:t>
            </a:r>
          </a:p>
          <a:p>
            <a:pPr marL="241300" indent="-228600">
              <a:lnSpc>
                <a:spcPct val="100000"/>
              </a:lnSpc>
              <a:spcBef>
                <a:spcPts val="780"/>
              </a:spcBef>
              <a:buFont typeface="Arial MT"/>
              <a:buChar char="•"/>
              <a:tabLst>
                <a:tab pos="241300" algn="l"/>
              </a:tabLst>
            </a:pPr>
            <a:r>
              <a:rPr lang="en-US" sz="2400" b="1" dirty="0">
                <a:latin typeface="Times New Roman" panose="02020603050405020304" pitchFamily="18" charset="0"/>
                <a:cs typeface="Times New Roman" panose="02020603050405020304" pitchFamily="18" charset="0"/>
              </a:rPr>
              <a:t>Feature extraction techniques</a:t>
            </a:r>
            <a:r>
              <a:rPr lang="en-US" sz="2400" dirty="0">
                <a:latin typeface="Times New Roman" panose="02020603050405020304" pitchFamily="18" charset="0"/>
                <a:cs typeface="Times New Roman" panose="02020603050405020304" pitchFamily="18" charset="0"/>
              </a:rPr>
              <a:t> (like texture and color features) in traditional ML models are </a:t>
            </a:r>
            <a:r>
              <a:rPr lang="en-US" sz="2400" b="1" dirty="0">
                <a:latin typeface="Times New Roman" panose="02020603050405020304" pitchFamily="18" charset="0"/>
                <a:cs typeface="Times New Roman" panose="02020603050405020304" pitchFamily="18" charset="0"/>
              </a:rPr>
              <a:t>less robust</a:t>
            </a:r>
            <a:r>
              <a:rPr lang="en-US" sz="2400" dirty="0">
                <a:latin typeface="Times New Roman" panose="02020603050405020304" pitchFamily="18" charset="0"/>
                <a:cs typeface="Times New Roman" panose="02020603050405020304" pitchFamily="18" charset="0"/>
              </a:rPr>
              <a:t> compared to modern CNN-based methods.</a:t>
            </a:r>
          </a:p>
          <a:p>
            <a:pPr marL="241300" indent="-228600">
              <a:lnSpc>
                <a:spcPct val="100000"/>
              </a:lnSpc>
              <a:spcBef>
                <a:spcPts val="780"/>
              </a:spcBef>
              <a:buFont typeface="Arial MT"/>
              <a:buChar char="•"/>
              <a:tabLst>
                <a:tab pos="241300" algn="l"/>
              </a:tabLst>
            </a:pPr>
            <a:r>
              <a:rPr lang="en-US" sz="2400" dirty="0">
                <a:latin typeface="Times New Roman" panose="02020603050405020304" pitchFamily="18" charset="0"/>
                <a:cs typeface="Times New Roman" panose="02020603050405020304" pitchFamily="18" charset="0"/>
              </a:rPr>
              <a:t>Current CNN architectures have </a:t>
            </a:r>
            <a:r>
              <a:rPr lang="en-US" sz="2400" b="1" dirty="0">
                <a:latin typeface="Times New Roman" panose="02020603050405020304" pitchFamily="18" charset="0"/>
                <a:cs typeface="Times New Roman" panose="02020603050405020304" pitchFamily="18" charset="0"/>
              </a:rPr>
              <a:t>high computational cost</a:t>
            </a:r>
            <a:r>
              <a:rPr lang="en-US" sz="2400" dirty="0">
                <a:latin typeface="Times New Roman" panose="02020603050405020304" pitchFamily="18" charset="0"/>
                <a:cs typeface="Times New Roman" panose="02020603050405020304" pitchFamily="18" charset="0"/>
              </a:rPr>
              <a:t>, making them unsuitable for real-time mobile or IoT-based applications.</a:t>
            </a:r>
          </a:p>
          <a:p>
            <a:pPr marL="241300" indent="-228600">
              <a:lnSpc>
                <a:spcPct val="100000"/>
              </a:lnSpc>
              <a:spcBef>
                <a:spcPts val="780"/>
              </a:spcBef>
              <a:buFont typeface="Arial MT"/>
              <a:buChar char="•"/>
              <a:tabLst>
                <a:tab pos="241300" algn="l"/>
              </a:tabLst>
            </a:pPr>
            <a:r>
              <a:rPr lang="en-IN" sz="2400" b="1" dirty="0">
                <a:latin typeface="Times New Roman" panose="02020603050405020304" pitchFamily="18" charset="0"/>
                <a:cs typeface="Times New Roman" panose="02020603050405020304" pitchFamily="18" charset="0"/>
              </a:rPr>
              <a:t>Transfer learning models</a:t>
            </a:r>
            <a:r>
              <a:rPr lang="en-IN" sz="2400" dirty="0">
                <a:latin typeface="Times New Roman" panose="02020603050405020304" pitchFamily="18" charset="0"/>
                <a:cs typeface="Times New Roman" panose="02020603050405020304" pitchFamily="18" charset="0"/>
              </a:rPr>
              <a:t> (e.g., VGG, ResNet, EfficientNet) are not fine-tuned for </a:t>
            </a:r>
            <a:r>
              <a:rPr lang="en-IN" sz="2400" b="1" dirty="0">
                <a:latin typeface="Times New Roman" panose="02020603050405020304" pitchFamily="18" charset="0"/>
                <a:cs typeface="Times New Roman" panose="02020603050405020304" pitchFamily="18" charset="0"/>
              </a:rPr>
              <a:t>same-domain fruit datasets</a:t>
            </a:r>
            <a:r>
              <a:rPr lang="en-IN" sz="2400" dirty="0">
                <a:latin typeface="Times New Roman" panose="02020603050405020304" pitchFamily="18" charset="0"/>
                <a:cs typeface="Times New Roman" panose="02020603050405020304" pitchFamily="18" charset="0"/>
              </a:rPr>
              <a:t>, limiting accuracy.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181AB-4664-600D-73F9-350A7005D64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9F837CC-E929-B302-7814-09BD32F58700}"/>
              </a:ext>
            </a:extLst>
          </p:cNvPr>
          <p:cNvSpPr txBox="1">
            <a:spLocks noGrp="1"/>
          </p:cNvSpPr>
          <p:nvPr>
            <p:ph type="title"/>
          </p:nvPr>
        </p:nvSpPr>
        <p:spPr>
          <a:prstGeom prst="rect">
            <a:avLst/>
          </a:prstGeom>
        </p:spPr>
        <p:txBody>
          <a:bodyPr vert="horz" wrap="square" lIns="0" tIns="262889" rIns="0" bIns="0" rtlCol="0">
            <a:spAutoFit/>
          </a:bodyPr>
          <a:lstStyle/>
          <a:p>
            <a:pPr marL="2856230">
              <a:lnSpc>
                <a:spcPct val="100000"/>
              </a:lnSpc>
              <a:spcBef>
                <a:spcPts val="130"/>
              </a:spcBef>
            </a:pPr>
            <a:r>
              <a:rPr dirty="0"/>
              <a:t>RESEARCH</a:t>
            </a:r>
            <a:r>
              <a:rPr spc="-140" dirty="0"/>
              <a:t> </a:t>
            </a:r>
            <a:r>
              <a:rPr spc="-20" dirty="0"/>
              <a:t>GAPS</a:t>
            </a:r>
          </a:p>
        </p:txBody>
      </p:sp>
      <p:sp>
        <p:nvSpPr>
          <p:cNvPr id="4" name="object 4">
            <a:extLst>
              <a:ext uri="{FF2B5EF4-FFF2-40B4-BE49-F238E27FC236}">
                <a16:creationId xmlns:a16="http://schemas.microsoft.com/office/drawing/2014/main" id="{F5CBDC90-3049-307B-1947-380A6B7F089D}"/>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a:extLst>
              <a:ext uri="{FF2B5EF4-FFF2-40B4-BE49-F238E27FC236}">
                <a16:creationId xmlns:a16="http://schemas.microsoft.com/office/drawing/2014/main" id="{D313927B-C2E0-CD5A-5E63-014FBD94BC3D}"/>
              </a:ext>
            </a:extLst>
          </p:cNvPr>
          <p:cNvSpPr txBox="1"/>
          <p:nvPr/>
        </p:nvSpPr>
        <p:spPr>
          <a:xfrm>
            <a:off x="4429378" y="6451049"/>
            <a:ext cx="9046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a:extLst>
              <a:ext uri="{FF2B5EF4-FFF2-40B4-BE49-F238E27FC236}">
                <a16:creationId xmlns:a16="http://schemas.microsoft.com/office/drawing/2014/main" id="{1B8C0F79-0F86-3FE5-BCFA-D2CF39BC56FC}"/>
              </a:ext>
            </a:extLst>
          </p:cNvPr>
          <p:cNvSpPr txBox="1">
            <a:spLocks noGrp="1"/>
          </p:cNvSpPr>
          <p:nvPr>
            <p:ph type="ftr" sz="quarter" idx="5"/>
          </p:nvPr>
        </p:nvSpPr>
        <p:spPr>
          <a:xfrm>
            <a:off x="5505148" y="6451049"/>
            <a:ext cx="1048052"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a:extLst>
              <a:ext uri="{FF2B5EF4-FFF2-40B4-BE49-F238E27FC236}">
                <a16:creationId xmlns:a16="http://schemas.microsoft.com/office/drawing/2014/main" id="{BD131EB9-EC21-17B9-9E82-C0B4C4A3141B}"/>
              </a:ext>
            </a:extLst>
          </p:cNvPr>
          <p:cNvSpPr txBox="1"/>
          <p:nvPr/>
        </p:nvSpPr>
        <p:spPr>
          <a:xfrm>
            <a:off x="7497063" y="6435724"/>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a:extLst>
              <a:ext uri="{FF2B5EF4-FFF2-40B4-BE49-F238E27FC236}">
                <a16:creationId xmlns:a16="http://schemas.microsoft.com/office/drawing/2014/main" id="{81094290-A99A-E6B9-6739-130711F7A6A8}"/>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11</a:t>
            </a:fld>
            <a:endParaRPr spc="-25" dirty="0"/>
          </a:p>
        </p:txBody>
      </p:sp>
      <p:sp>
        <p:nvSpPr>
          <p:cNvPr id="3" name="object 3">
            <a:extLst>
              <a:ext uri="{FF2B5EF4-FFF2-40B4-BE49-F238E27FC236}">
                <a16:creationId xmlns:a16="http://schemas.microsoft.com/office/drawing/2014/main" id="{969FC9E5-83BB-8D77-DFAE-FEB8C0490D7B}"/>
              </a:ext>
            </a:extLst>
          </p:cNvPr>
          <p:cNvSpPr txBox="1"/>
          <p:nvPr/>
        </p:nvSpPr>
        <p:spPr>
          <a:xfrm>
            <a:off x="917575" y="1730872"/>
            <a:ext cx="10893425" cy="4060328"/>
          </a:xfrm>
          <a:prstGeom prst="rect">
            <a:avLst/>
          </a:prstGeom>
        </p:spPr>
        <p:txBody>
          <a:bodyPr vert="horz" wrap="square" lIns="0" tIns="99060" rIns="0" bIns="0" rtlCol="0">
            <a:spAutoFit/>
          </a:bodyPr>
          <a:lstStyle/>
          <a:p>
            <a:pPr marL="12700">
              <a:lnSpc>
                <a:spcPct val="100000"/>
              </a:lnSpc>
              <a:spcBef>
                <a:spcPts val="780"/>
              </a:spcBef>
              <a:tabLst>
                <a:tab pos="241300" algn="l"/>
              </a:tabLst>
            </a:pPr>
            <a:endParaRPr lang="en-IN" sz="2400" dirty="0"/>
          </a:p>
        </p:txBody>
      </p:sp>
      <p:pic>
        <p:nvPicPr>
          <p:cNvPr id="10" name="Picture 9">
            <a:extLst>
              <a:ext uri="{FF2B5EF4-FFF2-40B4-BE49-F238E27FC236}">
                <a16:creationId xmlns:a16="http://schemas.microsoft.com/office/drawing/2014/main" id="{6B4FCECB-C8CD-E297-6E89-0A1A11674F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8600" y="1295400"/>
            <a:ext cx="3352800" cy="5029200"/>
          </a:xfrm>
          <a:prstGeom prst="rect">
            <a:avLst/>
          </a:prstGeom>
        </p:spPr>
      </p:pic>
    </p:spTree>
    <p:extLst>
      <p:ext uri="{BB962C8B-B14F-4D97-AF65-F5344CB8AC3E}">
        <p14:creationId xmlns:p14="http://schemas.microsoft.com/office/powerpoint/2010/main" val="2605499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027555">
              <a:lnSpc>
                <a:spcPct val="100000"/>
              </a:lnSpc>
              <a:spcBef>
                <a:spcPts val="130"/>
              </a:spcBef>
            </a:pPr>
            <a:r>
              <a:rPr dirty="0"/>
              <a:t>PROBLEM</a:t>
            </a:r>
            <a:r>
              <a:rPr spc="-170" dirty="0"/>
              <a:t> </a:t>
            </a:r>
            <a:r>
              <a:rPr spc="-50" dirty="0"/>
              <a:t>STATEMENT</a:t>
            </a:r>
          </a:p>
        </p:txBody>
      </p:sp>
      <p:sp>
        <p:nvSpPr>
          <p:cNvPr id="4" name="object 4"/>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p:cNvSpPr txBox="1"/>
          <p:nvPr/>
        </p:nvSpPr>
        <p:spPr>
          <a:xfrm>
            <a:off x="4429378" y="6451049"/>
            <a:ext cx="9046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p:cNvSpPr txBox="1">
            <a:spLocks noGrp="1"/>
          </p:cNvSpPr>
          <p:nvPr>
            <p:ph type="ftr" sz="quarter" idx="5"/>
          </p:nvPr>
        </p:nvSpPr>
        <p:spPr>
          <a:xfrm>
            <a:off x="5505148" y="6451050"/>
            <a:ext cx="1124252"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p:cNvSpPr txBox="1"/>
          <p:nvPr/>
        </p:nvSpPr>
        <p:spPr>
          <a:xfrm>
            <a:off x="7174571" y="6456044"/>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12</a:t>
            </a:fld>
            <a:endParaRPr spc="-25" dirty="0"/>
          </a:p>
        </p:txBody>
      </p:sp>
      <p:sp>
        <p:nvSpPr>
          <p:cNvPr id="3" name="object 3"/>
          <p:cNvSpPr txBox="1"/>
          <p:nvPr/>
        </p:nvSpPr>
        <p:spPr>
          <a:xfrm>
            <a:off x="917575" y="1730872"/>
            <a:ext cx="10402951" cy="4203715"/>
          </a:xfrm>
          <a:prstGeom prst="rect">
            <a:avLst/>
          </a:prstGeom>
        </p:spPr>
        <p:txBody>
          <a:bodyPr vert="horz" wrap="square" lIns="0" tIns="99060" rIns="0" bIns="0" rtlCol="0">
            <a:spAutoFit/>
          </a:bodyPr>
          <a:lstStyle/>
          <a:p>
            <a:pPr marL="241300" indent="-228600">
              <a:lnSpc>
                <a:spcPct val="100000"/>
              </a:lnSpc>
              <a:spcBef>
                <a:spcPts val="780"/>
              </a:spcBef>
              <a:buFont typeface="Arial MT"/>
              <a:buChar char="•"/>
              <a:tabLst>
                <a:tab pos="241300" algn="l"/>
              </a:tabLst>
            </a:pPr>
            <a:r>
              <a:rPr lang="en-US" sz="2400" dirty="0">
                <a:latin typeface="Times New Roman" panose="02020603050405020304" pitchFamily="18" charset="0"/>
                <a:cs typeface="Times New Roman" panose="02020603050405020304" pitchFamily="18" charset="0"/>
              </a:rPr>
              <a:t>Identifying the quality of fruits manually is </a:t>
            </a:r>
            <a:r>
              <a:rPr lang="en-US" sz="2400" b="1" dirty="0">
                <a:latin typeface="Times New Roman" panose="02020603050405020304" pitchFamily="18" charset="0"/>
                <a:cs typeface="Times New Roman" panose="02020603050405020304" pitchFamily="18" charset="0"/>
              </a:rPr>
              <a:t>time-consuming</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subjective</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inaccurate</a:t>
            </a:r>
            <a:r>
              <a:rPr lang="en-US" sz="2400" dirty="0">
                <a:latin typeface="Times New Roman" panose="02020603050405020304" pitchFamily="18" charset="0"/>
                <a:cs typeface="Times New Roman" panose="02020603050405020304" pitchFamily="18" charset="0"/>
              </a:rPr>
              <a:t>.</a:t>
            </a:r>
          </a:p>
          <a:p>
            <a:pPr marL="241300" indent="-228600">
              <a:lnSpc>
                <a:spcPct val="100000"/>
              </a:lnSpc>
              <a:spcBef>
                <a:spcPts val="780"/>
              </a:spcBef>
              <a:buFont typeface="Arial MT"/>
              <a:buChar char="•"/>
              <a:tabLst>
                <a:tab pos="241300" algn="l"/>
              </a:tabLst>
            </a:pPr>
            <a:r>
              <a:rPr lang="en-US" sz="2400" dirty="0">
                <a:latin typeface="Times New Roman" panose="02020603050405020304" pitchFamily="18" charset="0"/>
                <a:cs typeface="Times New Roman" panose="02020603050405020304" pitchFamily="18" charset="0"/>
              </a:rPr>
              <a:t>Existing computer-based systems focus mainly on </a:t>
            </a:r>
            <a:r>
              <a:rPr lang="en-US" sz="2400" b="1" dirty="0">
                <a:latin typeface="Times New Roman" panose="02020603050405020304" pitchFamily="18" charset="0"/>
                <a:cs typeface="Times New Roman" panose="02020603050405020304" pitchFamily="18" charset="0"/>
              </a:rPr>
              <a:t>detecting diseases</a:t>
            </a:r>
            <a:r>
              <a:rPr lang="en-US" sz="2400" dirty="0">
                <a:latin typeface="Times New Roman" panose="02020603050405020304" pitchFamily="18" charset="0"/>
                <a:cs typeface="Times New Roman" panose="02020603050405020304" pitchFamily="18" charset="0"/>
              </a:rPr>
              <a:t> rather than </a:t>
            </a:r>
            <a:r>
              <a:rPr lang="en-US" sz="2400" b="1" dirty="0">
                <a:latin typeface="Times New Roman" panose="02020603050405020304" pitchFamily="18" charset="0"/>
                <a:cs typeface="Times New Roman" panose="02020603050405020304" pitchFamily="18" charset="0"/>
              </a:rPr>
              <a:t>grading fruit quality</a:t>
            </a:r>
            <a:r>
              <a:rPr lang="en-US" sz="2400" dirty="0">
                <a:latin typeface="Times New Roman" panose="02020603050405020304" pitchFamily="18" charset="0"/>
                <a:cs typeface="Times New Roman" panose="02020603050405020304" pitchFamily="18" charset="0"/>
              </a:rPr>
              <a:t>.</a:t>
            </a:r>
          </a:p>
          <a:p>
            <a:pPr marL="241300" indent="-228600">
              <a:lnSpc>
                <a:spcPct val="100000"/>
              </a:lnSpc>
              <a:spcBef>
                <a:spcPts val="780"/>
              </a:spcBef>
              <a:buFont typeface="Arial MT"/>
              <a:buChar char="•"/>
              <a:tabLst>
                <a:tab pos="241300" algn="l"/>
              </a:tabLst>
            </a:pPr>
            <a:r>
              <a:rPr lang="en-US" sz="2400" dirty="0">
                <a:latin typeface="Times New Roman" panose="02020603050405020304" pitchFamily="18" charset="0"/>
                <a:cs typeface="Times New Roman" panose="02020603050405020304" pitchFamily="18" charset="0"/>
              </a:rPr>
              <a:t>Many existing models </a:t>
            </a:r>
            <a:r>
              <a:rPr lang="en-US" sz="2400" b="1" dirty="0">
                <a:latin typeface="Times New Roman" panose="02020603050405020304" pitchFamily="18" charset="0"/>
                <a:cs typeface="Times New Roman" panose="02020603050405020304" pitchFamily="18" charset="0"/>
              </a:rPr>
              <a:t>fail to work accurately</a:t>
            </a:r>
            <a:r>
              <a:rPr lang="en-US" sz="2400" dirty="0">
                <a:latin typeface="Times New Roman" panose="02020603050405020304" pitchFamily="18" charset="0"/>
                <a:cs typeface="Times New Roman" panose="02020603050405020304" pitchFamily="18" charset="0"/>
              </a:rPr>
              <a:t> under different lighting conditions or real-world environments.</a:t>
            </a:r>
          </a:p>
          <a:p>
            <a:pPr marL="241300" indent="-228600">
              <a:lnSpc>
                <a:spcPct val="100000"/>
              </a:lnSpc>
              <a:spcBef>
                <a:spcPts val="780"/>
              </a:spcBef>
              <a:buFont typeface="Arial MT"/>
              <a:buChar char="•"/>
              <a:tabLst>
                <a:tab pos="241300" algn="l"/>
              </a:tabLst>
            </a:pPr>
            <a:r>
              <a:rPr lang="en-US" sz="2400" dirty="0">
                <a:latin typeface="Times New Roman" panose="02020603050405020304" pitchFamily="18" charset="0"/>
                <a:cs typeface="Times New Roman" panose="02020603050405020304" pitchFamily="18" charset="0"/>
              </a:rPr>
              <a:t>Current deep learning methods are often </a:t>
            </a:r>
            <a:r>
              <a:rPr lang="en-US" sz="2400" b="1" dirty="0">
                <a:latin typeface="Times New Roman" panose="02020603050405020304" pitchFamily="18" charset="0"/>
                <a:cs typeface="Times New Roman" panose="02020603050405020304" pitchFamily="18" charset="0"/>
              </a:rPr>
              <a:t>complex and computationally expensive</a:t>
            </a:r>
            <a:r>
              <a:rPr lang="en-US" sz="2400" dirty="0">
                <a:latin typeface="Times New Roman" panose="02020603050405020304" pitchFamily="18" charset="0"/>
                <a:cs typeface="Times New Roman" panose="02020603050405020304" pitchFamily="18" charset="0"/>
              </a:rPr>
              <a:t>, making them </a:t>
            </a:r>
            <a:r>
              <a:rPr lang="en-US" sz="2400" b="1" dirty="0">
                <a:latin typeface="Times New Roman" panose="02020603050405020304" pitchFamily="18" charset="0"/>
                <a:cs typeface="Times New Roman" panose="02020603050405020304" pitchFamily="18" charset="0"/>
              </a:rPr>
              <a:t>unsuitable for real-time use</a:t>
            </a:r>
            <a:r>
              <a:rPr lang="en-US" sz="2400" dirty="0">
                <a:latin typeface="Times New Roman" panose="02020603050405020304" pitchFamily="18" charset="0"/>
                <a:cs typeface="Times New Roman" panose="02020603050405020304" pitchFamily="18" charset="0"/>
              </a:rPr>
              <a:t>.</a:t>
            </a:r>
          </a:p>
          <a:p>
            <a:pPr marL="241300" indent="-228600">
              <a:lnSpc>
                <a:spcPct val="100000"/>
              </a:lnSpc>
              <a:spcBef>
                <a:spcPts val="780"/>
              </a:spcBef>
              <a:buFont typeface="Arial MT"/>
              <a:buChar char="•"/>
              <a:tabLst>
                <a:tab pos="241300" algn="l"/>
              </a:tabLst>
            </a:pPr>
            <a:r>
              <a:rPr lang="en-US" sz="2400" dirty="0">
                <a:latin typeface="Times New Roman" panose="02020603050405020304" pitchFamily="18" charset="0"/>
                <a:cs typeface="Times New Roman" panose="02020603050405020304" pitchFamily="18" charset="0"/>
              </a:rPr>
              <a:t>Therefore, there is a need for an </a:t>
            </a:r>
            <a:r>
              <a:rPr lang="en-US" sz="2400" b="1" dirty="0">
                <a:latin typeface="Times New Roman" panose="02020603050405020304" pitchFamily="18" charset="0"/>
                <a:cs typeface="Times New Roman" panose="02020603050405020304" pitchFamily="18" charset="0"/>
              </a:rPr>
              <a:t>automated, reliable, and lightweight system</a:t>
            </a:r>
            <a:r>
              <a:rPr lang="en-US" sz="2400" dirty="0">
                <a:latin typeface="Times New Roman" panose="02020603050405020304" pitchFamily="18" charset="0"/>
                <a:cs typeface="Times New Roman" panose="02020603050405020304" pitchFamily="18" charset="0"/>
              </a:rPr>
              <a:t> to assess fruit quality effectively using </a:t>
            </a:r>
            <a:r>
              <a:rPr lang="en-US" sz="2400" b="1" dirty="0">
                <a:latin typeface="Times New Roman" panose="02020603050405020304" pitchFamily="18" charset="0"/>
                <a:cs typeface="Times New Roman" panose="02020603050405020304" pitchFamily="18" charset="0"/>
              </a:rPr>
              <a:t>deep learning techniques</a:t>
            </a:r>
            <a:r>
              <a:rPr lang="en-US" sz="2400" dirty="0">
                <a:latin typeface="Times New Roman" panose="02020603050405020304" pitchFamily="18" charset="0"/>
                <a:cs typeface="Times New Roman" panose="02020603050405020304" pitchFamily="18" charset="0"/>
              </a:rPr>
              <a:t>.</a:t>
            </a: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3454400">
              <a:lnSpc>
                <a:spcPct val="100000"/>
              </a:lnSpc>
              <a:spcBef>
                <a:spcPts val="130"/>
              </a:spcBef>
            </a:pPr>
            <a:r>
              <a:rPr spc="-10" dirty="0"/>
              <a:t>OBJECTIVES</a:t>
            </a:r>
          </a:p>
        </p:txBody>
      </p:sp>
      <p:sp>
        <p:nvSpPr>
          <p:cNvPr id="4" name="object 4"/>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p:cNvSpPr txBox="1"/>
          <p:nvPr/>
        </p:nvSpPr>
        <p:spPr>
          <a:xfrm>
            <a:off x="4429378" y="6451049"/>
            <a:ext cx="9046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21</a:t>
            </a:r>
            <a:endParaRPr sz="1200" dirty="0">
              <a:latin typeface="Times New Roman"/>
              <a:cs typeface="Times New Roman"/>
            </a:endParaRPr>
          </a:p>
        </p:txBody>
      </p:sp>
      <p:sp>
        <p:nvSpPr>
          <p:cNvPr id="6" name="object 6"/>
          <p:cNvSpPr txBox="1">
            <a:spLocks noGrp="1"/>
          </p:cNvSpPr>
          <p:nvPr>
            <p:ph type="ftr" sz="quarter" idx="5"/>
          </p:nvPr>
        </p:nvSpPr>
        <p:spPr>
          <a:xfrm>
            <a:off x="5505148" y="6451049"/>
            <a:ext cx="1352854"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p:cNvSpPr txBox="1"/>
          <p:nvPr/>
        </p:nvSpPr>
        <p:spPr>
          <a:xfrm>
            <a:off x="7497063" y="6436275"/>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13</a:t>
            </a:fld>
            <a:endParaRPr spc="-25" dirty="0"/>
          </a:p>
        </p:txBody>
      </p:sp>
      <p:sp>
        <p:nvSpPr>
          <p:cNvPr id="3" name="object 3"/>
          <p:cNvSpPr txBox="1"/>
          <p:nvPr/>
        </p:nvSpPr>
        <p:spPr>
          <a:xfrm>
            <a:off x="917575" y="1981200"/>
            <a:ext cx="10402951" cy="3362459"/>
          </a:xfrm>
          <a:prstGeom prst="rect">
            <a:avLst/>
          </a:prstGeom>
        </p:spPr>
        <p:txBody>
          <a:bodyPr vert="horz" wrap="square" lIns="0" tIns="99060" rIns="0" bIns="0" rtlCol="0">
            <a:spAutoFit/>
          </a:bodyPr>
          <a:lstStyle/>
          <a:p>
            <a:pPr marL="469900" indent="-457200">
              <a:lnSpc>
                <a:spcPct val="100000"/>
              </a:lnSpc>
              <a:spcBef>
                <a:spcPts val="780"/>
              </a:spcBef>
              <a:buFont typeface="Arial" panose="020B0604020202020204" pitchFamily="34" charset="0"/>
              <a:buChar char="•"/>
              <a:tabLst>
                <a:tab pos="527050" algn="l"/>
              </a:tabLst>
            </a:pPr>
            <a:r>
              <a:rPr lang="en-US" sz="2400" dirty="0">
                <a:latin typeface="Times New Roman" panose="02020603050405020304" pitchFamily="18" charset="0"/>
                <a:cs typeface="Times New Roman" panose="02020603050405020304" pitchFamily="18" charset="0"/>
              </a:rPr>
              <a:t>To design and develop a </a:t>
            </a:r>
            <a:r>
              <a:rPr lang="en-US" sz="2400" b="1" dirty="0">
                <a:latin typeface="Times New Roman" panose="02020603050405020304" pitchFamily="18" charset="0"/>
                <a:cs typeface="Times New Roman" panose="02020603050405020304" pitchFamily="18" charset="0"/>
              </a:rPr>
              <a:t>deep learning-based model</a:t>
            </a:r>
            <a:r>
              <a:rPr lang="en-US" sz="2400" dirty="0">
                <a:latin typeface="Times New Roman" panose="02020603050405020304" pitchFamily="18" charset="0"/>
                <a:cs typeface="Times New Roman" panose="02020603050405020304" pitchFamily="18" charset="0"/>
              </a:rPr>
              <a:t> capable of predicting the </a:t>
            </a:r>
            <a:r>
              <a:rPr lang="en-US" sz="2400" b="1" dirty="0">
                <a:latin typeface="Times New Roman" panose="02020603050405020304" pitchFamily="18" charset="0"/>
                <a:cs typeface="Times New Roman" panose="02020603050405020304" pitchFamily="18" charset="0"/>
              </a:rPr>
              <a:t>quality of fruits</a:t>
            </a:r>
            <a:r>
              <a:rPr lang="en-US" sz="2400" dirty="0">
                <a:latin typeface="Times New Roman" panose="02020603050405020304" pitchFamily="18" charset="0"/>
                <a:cs typeface="Times New Roman" panose="02020603050405020304" pitchFamily="18" charset="0"/>
              </a:rPr>
              <a:t> (Fresh, Average, Rotten) with high accuracy.</a:t>
            </a:r>
          </a:p>
          <a:p>
            <a:pPr marL="469900" indent="-457200">
              <a:lnSpc>
                <a:spcPct val="100000"/>
              </a:lnSpc>
              <a:spcBef>
                <a:spcPts val="780"/>
              </a:spcBef>
              <a:buFont typeface="Arial" panose="020B0604020202020204" pitchFamily="34" charset="0"/>
              <a:buChar char="•"/>
              <a:tabLst>
                <a:tab pos="527050" algn="l"/>
              </a:tabLst>
            </a:pPr>
            <a:r>
              <a:rPr lang="en-US" sz="2400" dirty="0">
                <a:latin typeface="Times New Roman" panose="02020603050405020304" pitchFamily="18" charset="0"/>
                <a:cs typeface="Times New Roman" panose="02020603050405020304" pitchFamily="18" charset="0"/>
              </a:rPr>
              <a:t>To build a </a:t>
            </a:r>
            <a:r>
              <a:rPr lang="en-US" sz="2400" b="1" dirty="0">
                <a:latin typeface="Times New Roman" panose="02020603050405020304" pitchFamily="18" charset="0"/>
                <a:cs typeface="Times New Roman" panose="02020603050405020304" pitchFamily="18" charset="0"/>
              </a:rPr>
              <a:t>lightweight and efficient CNN architecture</a:t>
            </a:r>
            <a:r>
              <a:rPr lang="en-US" sz="2400" dirty="0">
                <a:latin typeface="Times New Roman" panose="02020603050405020304" pitchFamily="18" charset="0"/>
                <a:cs typeface="Times New Roman" panose="02020603050405020304" pitchFamily="18" charset="0"/>
              </a:rPr>
              <a:t> (using transfer learning like EfficientNetV2B0) for </a:t>
            </a:r>
            <a:r>
              <a:rPr lang="en-US" sz="2400" b="1" dirty="0">
                <a:latin typeface="Times New Roman" panose="02020603050405020304" pitchFamily="18" charset="0"/>
                <a:cs typeface="Times New Roman" panose="02020603050405020304" pitchFamily="18" charset="0"/>
              </a:rPr>
              <a:t>real-time classification</a:t>
            </a:r>
            <a:r>
              <a:rPr lang="en-US" sz="2400" dirty="0">
                <a:latin typeface="Times New Roman" panose="02020603050405020304" pitchFamily="18" charset="0"/>
                <a:cs typeface="Times New Roman" panose="02020603050405020304" pitchFamily="18" charset="0"/>
              </a:rPr>
              <a:t>.</a:t>
            </a:r>
          </a:p>
          <a:p>
            <a:pPr marL="469900" indent="-457200">
              <a:lnSpc>
                <a:spcPct val="100000"/>
              </a:lnSpc>
              <a:spcBef>
                <a:spcPts val="780"/>
              </a:spcBef>
              <a:buFont typeface="Arial" panose="020B0604020202020204" pitchFamily="34" charset="0"/>
              <a:buChar char="•"/>
              <a:tabLst>
                <a:tab pos="527050" algn="l"/>
              </a:tabLst>
            </a:pPr>
            <a:r>
              <a:rPr lang="en-US" sz="2400" dirty="0">
                <a:latin typeface="Times New Roman" panose="02020603050405020304" pitchFamily="18" charset="0"/>
                <a:cs typeface="Times New Roman" panose="02020603050405020304" pitchFamily="18" charset="0"/>
              </a:rPr>
              <a:t>To prepare a </a:t>
            </a:r>
            <a:r>
              <a:rPr lang="en-US" sz="2400" b="1" dirty="0">
                <a:latin typeface="Times New Roman" panose="02020603050405020304" pitchFamily="18" charset="0"/>
                <a:cs typeface="Times New Roman" panose="02020603050405020304" pitchFamily="18" charset="0"/>
              </a:rPr>
              <a:t>diverse dataset</a:t>
            </a:r>
            <a:r>
              <a:rPr lang="en-US" sz="2400" dirty="0">
                <a:latin typeface="Times New Roman" panose="02020603050405020304" pitchFamily="18" charset="0"/>
                <a:cs typeface="Times New Roman" panose="02020603050405020304" pitchFamily="18" charset="0"/>
              </a:rPr>
              <a:t> of fruit images under varying </a:t>
            </a:r>
            <a:r>
              <a:rPr lang="en-US" sz="2400" b="1" dirty="0">
                <a:latin typeface="Times New Roman" panose="02020603050405020304" pitchFamily="18" charset="0"/>
                <a:cs typeface="Times New Roman" panose="02020603050405020304" pitchFamily="18" charset="0"/>
              </a:rPr>
              <a:t>lighting, background, and environmental conditions</a:t>
            </a:r>
            <a:r>
              <a:rPr lang="en-US" sz="2400" dirty="0">
                <a:latin typeface="Times New Roman" panose="02020603050405020304" pitchFamily="18" charset="0"/>
                <a:cs typeface="Times New Roman" panose="02020603050405020304" pitchFamily="18" charset="0"/>
              </a:rPr>
              <a:t> for robust model training.</a:t>
            </a:r>
          </a:p>
          <a:p>
            <a:pPr marL="469900" indent="-457200">
              <a:lnSpc>
                <a:spcPct val="100000"/>
              </a:lnSpc>
              <a:spcBef>
                <a:spcPts val="780"/>
              </a:spcBef>
              <a:buFont typeface="Arial" panose="020B0604020202020204" pitchFamily="34" charset="0"/>
              <a:buChar char="•"/>
              <a:tabLst>
                <a:tab pos="527050" algn="l"/>
              </a:tabLst>
            </a:pPr>
            <a:r>
              <a:rPr lang="en-US" sz="2400" dirty="0">
                <a:latin typeface="Times New Roman" panose="02020603050405020304" pitchFamily="18" charset="0"/>
                <a:cs typeface="Times New Roman" panose="02020603050405020304" pitchFamily="18" charset="0"/>
              </a:rPr>
              <a:t>To perform </a:t>
            </a:r>
            <a:r>
              <a:rPr lang="en-US" sz="2400" b="1" dirty="0">
                <a:latin typeface="Times New Roman" panose="02020603050405020304" pitchFamily="18" charset="0"/>
                <a:cs typeface="Times New Roman" panose="02020603050405020304" pitchFamily="18" charset="0"/>
              </a:rPr>
              <a:t>evaluation and comparison</a:t>
            </a:r>
            <a:r>
              <a:rPr lang="en-US" sz="2400" dirty="0">
                <a:latin typeface="Times New Roman" panose="02020603050405020304" pitchFamily="18" charset="0"/>
                <a:cs typeface="Times New Roman" panose="02020603050405020304" pitchFamily="18" charset="0"/>
              </a:rPr>
              <a:t> of the proposed model using metrics such as </a:t>
            </a:r>
            <a:r>
              <a:rPr lang="en-US" sz="2400" b="1" dirty="0">
                <a:latin typeface="Times New Roman" panose="02020603050405020304" pitchFamily="18" charset="0"/>
                <a:cs typeface="Times New Roman" panose="02020603050405020304" pitchFamily="18" charset="0"/>
              </a:rPr>
              <a:t>accuracy, precision, recall, and F1-score</a:t>
            </a:r>
            <a:r>
              <a:rPr lang="en-US" sz="2400" dirty="0">
                <a:latin typeface="Times New Roman" panose="02020603050405020304" pitchFamily="18" charset="0"/>
                <a:cs typeface="Times New Roman" panose="02020603050405020304" pitchFamily="18" charset="0"/>
              </a:rPr>
              <a:t>.</a:t>
            </a: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99720" rIns="0" bIns="0" rtlCol="0">
            <a:spAutoFit/>
          </a:bodyPr>
          <a:lstStyle/>
          <a:p>
            <a:pPr marL="360045">
              <a:lnSpc>
                <a:spcPct val="100000"/>
              </a:lnSpc>
              <a:spcBef>
                <a:spcPts val="130"/>
              </a:spcBef>
            </a:pPr>
            <a:r>
              <a:rPr sz="3950" dirty="0"/>
              <a:t>BLOCK</a:t>
            </a:r>
            <a:r>
              <a:rPr sz="3950" spc="60" dirty="0"/>
              <a:t> </a:t>
            </a:r>
            <a:r>
              <a:rPr sz="3950" dirty="0"/>
              <a:t>DIAGRAM</a:t>
            </a:r>
            <a:r>
              <a:rPr sz="3950" spc="90" dirty="0"/>
              <a:t> </a:t>
            </a:r>
            <a:r>
              <a:rPr sz="3950" dirty="0"/>
              <a:t>OR</a:t>
            </a:r>
            <a:r>
              <a:rPr sz="3950" spc="70" dirty="0"/>
              <a:t> </a:t>
            </a:r>
            <a:r>
              <a:rPr sz="3950" dirty="0"/>
              <a:t>FLOW</a:t>
            </a:r>
            <a:r>
              <a:rPr sz="3950" spc="-60" dirty="0"/>
              <a:t> </a:t>
            </a:r>
            <a:r>
              <a:rPr sz="3950" spc="-10" dirty="0"/>
              <a:t>DIAGRAM</a:t>
            </a:r>
            <a:endParaRPr sz="3950"/>
          </a:p>
        </p:txBody>
      </p:sp>
      <p:sp>
        <p:nvSpPr>
          <p:cNvPr id="4" name="object 4"/>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p:cNvSpPr txBox="1"/>
          <p:nvPr/>
        </p:nvSpPr>
        <p:spPr>
          <a:xfrm>
            <a:off x="4429378" y="6451049"/>
            <a:ext cx="9046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p:cNvSpPr txBox="1">
            <a:spLocks noGrp="1"/>
          </p:cNvSpPr>
          <p:nvPr>
            <p:ph type="ftr" sz="quarter" idx="5"/>
          </p:nvPr>
        </p:nvSpPr>
        <p:spPr>
          <a:xfrm>
            <a:off x="5505148" y="6451049"/>
            <a:ext cx="1223010"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p:cNvSpPr txBox="1"/>
          <p:nvPr/>
        </p:nvSpPr>
        <p:spPr>
          <a:xfrm>
            <a:off x="7315200" y="6453962"/>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14</a:t>
            </a:fld>
            <a:endParaRPr spc="-25" dirty="0"/>
          </a:p>
        </p:txBody>
      </p:sp>
      <p:pic>
        <p:nvPicPr>
          <p:cNvPr id="10" name="Picture 9">
            <a:extLst>
              <a:ext uri="{FF2B5EF4-FFF2-40B4-BE49-F238E27FC236}">
                <a16:creationId xmlns:a16="http://schemas.microsoft.com/office/drawing/2014/main" id="{BAA1CC32-3DFF-67F2-AB7A-FB69709C5F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463" y="1276818"/>
            <a:ext cx="3959225" cy="4760095"/>
          </a:xfrm>
          <a:prstGeom prst="rect">
            <a:avLst/>
          </a:prstGeom>
        </p:spPr>
      </p:pic>
      <p:sp>
        <p:nvSpPr>
          <p:cNvPr id="12" name="TextBox 11">
            <a:extLst>
              <a:ext uri="{FF2B5EF4-FFF2-40B4-BE49-F238E27FC236}">
                <a16:creationId xmlns:a16="http://schemas.microsoft.com/office/drawing/2014/main" id="{D367DA89-8948-8106-D752-E19A3C94F643}"/>
              </a:ext>
            </a:extLst>
          </p:cNvPr>
          <p:cNvSpPr txBox="1"/>
          <p:nvPr/>
        </p:nvSpPr>
        <p:spPr>
          <a:xfrm>
            <a:off x="917575" y="5894312"/>
            <a:ext cx="6097554"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a. Block diagram for Complete Workflow </a:t>
            </a:r>
            <a:endParaRPr lang="en-IN" b="1"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F86AB968-D3C9-91AD-7257-803CCDC33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3763" y="1562841"/>
            <a:ext cx="5363252" cy="4212636"/>
          </a:xfrm>
          <a:prstGeom prst="rect">
            <a:avLst/>
          </a:prstGeom>
        </p:spPr>
      </p:pic>
      <p:sp>
        <p:nvSpPr>
          <p:cNvPr id="25" name="TextBox 24">
            <a:extLst>
              <a:ext uri="{FF2B5EF4-FFF2-40B4-BE49-F238E27FC236}">
                <a16:creationId xmlns:a16="http://schemas.microsoft.com/office/drawing/2014/main" id="{18518E44-52BD-5E0D-16C7-9809061EC802}"/>
              </a:ext>
            </a:extLst>
          </p:cNvPr>
          <p:cNvSpPr txBox="1"/>
          <p:nvPr/>
        </p:nvSpPr>
        <p:spPr>
          <a:xfrm>
            <a:off x="6095999" y="5736149"/>
            <a:ext cx="5178425"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b. Model Architecture: Dual-stage pipeline using ConvNeXt-Tiny and EfficientNetV2-B0</a:t>
            </a: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910205">
              <a:lnSpc>
                <a:spcPct val="100000"/>
              </a:lnSpc>
              <a:spcBef>
                <a:spcPts val="130"/>
              </a:spcBef>
            </a:pPr>
            <a:r>
              <a:rPr spc="-10" dirty="0"/>
              <a:t>METHODOLOGY</a:t>
            </a:r>
          </a:p>
        </p:txBody>
      </p:sp>
      <p:sp>
        <p:nvSpPr>
          <p:cNvPr id="4" name="object 4"/>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p:cNvSpPr txBox="1"/>
          <p:nvPr/>
        </p:nvSpPr>
        <p:spPr>
          <a:xfrm>
            <a:off x="4429378" y="6451049"/>
            <a:ext cx="9046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p:cNvSpPr txBox="1">
            <a:spLocks noGrp="1"/>
          </p:cNvSpPr>
          <p:nvPr>
            <p:ph type="ftr" sz="quarter" idx="5"/>
          </p:nvPr>
        </p:nvSpPr>
        <p:spPr>
          <a:xfrm>
            <a:off x="5505148" y="6451050"/>
            <a:ext cx="1124252"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p:cNvSpPr txBox="1"/>
          <p:nvPr/>
        </p:nvSpPr>
        <p:spPr>
          <a:xfrm>
            <a:off x="7106189"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15</a:t>
            </a:fld>
            <a:endParaRPr spc="-25" dirty="0"/>
          </a:p>
        </p:txBody>
      </p:sp>
      <p:sp>
        <p:nvSpPr>
          <p:cNvPr id="3" name="object 3"/>
          <p:cNvSpPr txBox="1"/>
          <p:nvPr/>
        </p:nvSpPr>
        <p:spPr>
          <a:xfrm>
            <a:off x="685801" y="1483468"/>
            <a:ext cx="10896599" cy="4511491"/>
          </a:xfrm>
          <a:prstGeom prst="rect">
            <a:avLst/>
          </a:prstGeom>
        </p:spPr>
        <p:txBody>
          <a:bodyPr vert="horz" wrap="square" lIns="0" tIns="60960" rIns="0" bIns="0" rtlCol="0">
            <a:spAutoFit/>
          </a:bodyPr>
          <a:lstStyle/>
          <a:p>
            <a:r>
              <a:rPr lang="en-US" sz="2800" b="1" dirty="0"/>
              <a:t>1</a:t>
            </a:r>
            <a:r>
              <a:rPr lang="en-US" sz="2800" b="1" dirty="0">
                <a:latin typeface="Times New Roman" panose="02020603050405020304" pitchFamily="18" charset="0"/>
                <a:cs typeface="Times New Roman" panose="02020603050405020304" pitchFamily="18" charset="0"/>
              </a:rPr>
              <a:t>. Dataset Preparation</a:t>
            </a:r>
          </a:p>
          <a:p>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The </a:t>
            </a:r>
            <a:r>
              <a:rPr lang="en-US" sz="2600" b="1" dirty="0">
                <a:latin typeface="Times New Roman" panose="02020603050405020304" pitchFamily="18" charset="0"/>
                <a:cs typeface="Times New Roman" panose="02020603050405020304" pitchFamily="18" charset="0"/>
              </a:rPr>
              <a:t>FruitNet dataset</a:t>
            </a:r>
            <a:r>
              <a:rPr lang="en-US" sz="2600" dirty="0">
                <a:latin typeface="Times New Roman" panose="02020603050405020304" pitchFamily="18" charset="0"/>
                <a:cs typeface="Times New Roman" panose="02020603050405020304" pitchFamily="18" charset="0"/>
              </a:rPr>
              <a:t> was used, containing six fruit types  </a:t>
            </a:r>
            <a:r>
              <a:rPr lang="en-US" sz="2600" i="1" dirty="0">
                <a:latin typeface="Times New Roman" panose="02020603050405020304" pitchFamily="18" charset="0"/>
                <a:cs typeface="Times New Roman" panose="02020603050405020304" pitchFamily="18" charset="0"/>
              </a:rPr>
              <a:t>Apple, Banana, Orange, Pomegranate, Lime,</a:t>
            </a:r>
            <a:r>
              <a:rPr lang="en-US" sz="2600" dirty="0">
                <a:latin typeface="Times New Roman" panose="02020603050405020304" pitchFamily="18" charset="0"/>
                <a:cs typeface="Times New Roman" panose="02020603050405020304" pitchFamily="18" charset="0"/>
              </a:rPr>
              <a:t> and </a:t>
            </a:r>
            <a:r>
              <a:rPr lang="en-US" sz="2600" i="1" dirty="0">
                <a:latin typeface="Times New Roman" panose="02020603050405020304" pitchFamily="18" charset="0"/>
                <a:cs typeface="Times New Roman" panose="02020603050405020304" pitchFamily="18" charset="0"/>
              </a:rPr>
              <a:t>Guava</a:t>
            </a:r>
            <a:r>
              <a:rPr lang="en-US" sz="2600" dirty="0">
                <a:latin typeface="Times New Roman" panose="02020603050405020304" pitchFamily="18" charset="0"/>
                <a:cs typeface="Times New Roman" panose="02020603050405020304" pitchFamily="18" charset="0"/>
              </a:rPr>
              <a:t> — each categorized into three quality levels (</a:t>
            </a:r>
            <a:r>
              <a:rPr lang="en-US" sz="2600" i="1" dirty="0">
                <a:latin typeface="Times New Roman" panose="02020603050405020304" pitchFamily="18" charset="0"/>
                <a:cs typeface="Times New Roman" panose="02020603050405020304" pitchFamily="18" charset="0"/>
              </a:rPr>
              <a:t>Good, Average, Poor</a:t>
            </a:r>
            <a:r>
              <a:rPr lang="en-US" sz="26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Images were resized to </a:t>
            </a:r>
            <a:r>
              <a:rPr lang="en-US" sz="2600" b="1" dirty="0">
                <a:latin typeface="Times New Roman" panose="02020603050405020304" pitchFamily="18" charset="0"/>
                <a:cs typeface="Times New Roman" panose="02020603050405020304" pitchFamily="18" charset="0"/>
              </a:rPr>
              <a:t>224×224×3</a:t>
            </a:r>
            <a:r>
              <a:rPr lang="en-US" sz="2600" dirty="0">
                <a:latin typeface="Times New Roman" panose="02020603050405020304" pitchFamily="18" charset="0"/>
                <a:cs typeface="Times New Roman" panose="02020603050405020304" pitchFamily="18" charset="0"/>
              </a:rPr>
              <a:t>, normalized to [0,1], and split in a </a:t>
            </a:r>
            <a:r>
              <a:rPr lang="en-US" sz="2600" b="1" dirty="0">
                <a:latin typeface="Times New Roman" panose="02020603050405020304" pitchFamily="18" charset="0"/>
                <a:cs typeface="Times New Roman" panose="02020603050405020304" pitchFamily="18" charset="0"/>
              </a:rPr>
              <a:t>70:10:20 ratio</a:t>
            </a:r>
            <a:r>
              <a:rPr lang="en-US" sz="2600" dirty="0">
                <a:latin typeface="Times New Roman" panose="02020603050405020304" pitchFamily="18" charset="0"/>
                <a:cs typeface="Times New Roman" panose="02020603050405020304" pitchFamily="18" charset="0"/>
              </a:rPr>
              <a:t> for training, validation, and testing.</a:t>
            </a:r>
          </a:p>
          <a:p>
            <a:pPr marL="342900" indent="-3429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Data imbalance was handled using </a:t>
            </a:r>
            <a:r>
              <a:rPr lang="en-US" sz="2600" b="1" dirty="0">
                <a:latin typeface="Times New Roman" panose="02020603050405020304" pitchFamily="18" charset="0"/>
                <a:cs typeface="Times New Roman" panose="02020603050405020304" pitchFamily="18" charset="0"/>
              </a:rPr>
              <a:t>advanced augmentations</a:t>
            </a:r>
            <a:r>
              <a:rPr lang="en-US" sz="2600" dirty="0">
                <a:latin typeface="Times New Roman" panose="02020603050405020304" pitchFamily="18" charset="0"/>
                <a:cs typeface="Times New Roman" panose="02020603050405020304" pitchFamily="18" charset="0"/>
              </a:rPr>
              <a:t>  </a:t>
            </a:r>
            <a:r>
              <a:rPr lang="en-US" sz="2600" i="1" dirty="0">
                <a:latin typeface="Times New Roman" panose="02020603050405020304" pitchFamily="18" charset="0"/>
                <a:cs typeface="Times New Roman" panose="02020603050405020304" pitchFamily="18" charset="0"/>
              </a:rPr>
              <a:t>AugMix, CutMix,</a:t>
            </a:r>
            <a:r>
              <a:rPr lang="en-US" sz="2600" dirty="0">
                <a:latin typeface="Times New Roman" panose="02020603050405020304" pitchFamily="18" charset="0"/>
                <a:cs typeface="Times New Roman" panose="02020603050405020304" pitchFamily="18" charset="0"/>
              </a:rPr>
              <a:t> and </a:t>
            </a:r>
            <a:r>
              <a:rPr lang="en-US" sz="2600" i="1" dirty="0">
                <a:latin typeface="Times New Roman" panose="02020603050405020304" pitchFamily="18" charset="0"/>
                <a:cs typeface="Times New Roman" panose="02020603050405020304" pitchFamily="18" charset="0"/>
              </a:rPr>
              <a:t>MixUp</a:t>
            </a:r>
            <a:r>
              <a:rPr lang="en-US" sz="2600" dirty="0">
                <a:latin typeface="Times New Roman" panose="02020603050405020304" pitchFamily="18" charset="0"/>
                <a:cs typeface="Times New Roman" panose="02020603050405020304" pitchFamily="18" charset="0"/>
              </a:rPr>
              <a:t> — to simulate real-world conditions.</a:t>
            </a:r>
          </a:p>
          <a:p>
            <a:pPr marL="241300" marR="290195" indent="-229235">
              <a:lnSpc>
                <a:spcPts val="3000"/>
              </a:lnSpc>
              <a:spcBef>
                <a:spcPts val="480"/>
              </a:spcBef>
              <a:buFont typeface="Arial MT"/>
              <a:buChar char="•"/>
              <a:tabLst>
                <a:tab pos="241300" algn="l"/>
              </a:tabLst>
            </a:pPr>
            <a:endParaRPr sz="2750" dirty="0">
              <a:latin typeface="Times New Roman"/>
              <a:cs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BF284-AD40-7512-F92B-DA7C4F47209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964E43E-4C32-9B8F-EBA4-43E6B2336788}"/>
              </a:ext>
            </a:extLst>
          </p:cNvPr>
          <p:cNvSpPr txBox="1">
            <a:spLocks noGrp="1"/>
          </p:cNvSpPr>
          <p:nvPr>
            <p:ph type="title"/>
          </p:nvPr>
        </p:nvSpPr>
        <p:spPr>
          <a:prstGeom prst="rect">
            <a:avLst/>
          </a:prstGeom>
        </p:spPr>
        <p:txBody>
          <a:bodyPr vert="horz" wrap="square" lIns="0" tIns="262889" rIns="0" bIns="0" rtlCol="0">
            <a:spAutoFit/>
          </a:bodyPr>
          <a:lstStyle/>
          <a:p>
            <a:pPr marL="2910205">
              <a:lnSpc>
                <a:spcPct val="100000"/>
              </a:lnSpc>
              <a:spcBef>
                <a:spcPts val="130"/>
              </a:spcBef>
            </a:pPr>
            <a:r>
              <a:rPr spc="-10" dirty="0"/>
              <a:t>METHODOLOGY</a:t>
            </a:r>
          </a:p>
        </p:txBody>
      </p:sp>
      <p:sp>
        <p:nvSpPr>
          <p:cNvPr id="4" name="object 4">
            <a:extLst>
              <a:ext uri="{FF2B5EF4-FFF2-40B4-BE49-F238E27FC236}">
                <a16:creationId xmlns:a16="http://schemas.microsoft.com/office/drawing/2014/main" id="{BC588FE8-E335-F95A-50EB-156F712A96CB}"/>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a:extLst>
              <a:ext uri="{FF2B5EF4-FFF2-40B4-BE49-F238E27FC236}">
                <a16:creationId xmlns:a16="http://schemas.microsoft.com/office/drawing/2014/main" id="{FBA6DE2C-A1D6-01B0-0700-0FC02129F01E}"/>
              </a:ext>
            </a:extLst>
          </p:cNvPr>
          <p:cNvSpPr txBox="1"/>
          <p:nvPr/>
        </p:nvSpPr>
        <p:spPr>
          <a:xfrm>
            <a:off x="4429378" y="6451049"/>
            <a:ext cx="9808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a:extLst>
              <a:ext uri="{FF2B5EF4-FFF2-40B4-BE49-F238E27FC236}">
                <a16:creationId xmlns:a16="http://schemas.microsoft.com/office/drawing/2014/main" id="{2DB1284A-3C05-99B5-21BA-09BA915FFA3E}"/>
              </a:ext>
            </a:extLst>
          </p:cNvPr>
          <p:cNvSpPr txBox="1">
            <a:spLocks noGrp="1"/>
          </p:cNvSpPr>
          <p:nvPr>
            <p:ph type="ftr" sz="quarter" idx="5"/>
          </p:nvPr>
        </p:nvSpPr>
        <p:spPr>
          <a:xfrm>
            <a:off x="5505148" y="6451049"/>
            <a:ext cx="1223010"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a:extLst>
              <a:ext uri="{FF2B5EF4-FFF2-40B4-BE49-F238E27FC236}">
                <a16:creationId xmlns:a16="http://schemas.microsoft.com/office/drawing/2014/main" id="{483962BC-C921-A6FA-739F-B3FA26CC92B0}"/>
              </a:ext>
            </a:extLst>
          </p:cNvPr>
          <p:cNvSpPr txBox="1"/>
          <p:nvPr/>
        </p:nvSpPr>
        <p:spPr>
          <a:xfrm>
            <a:off x="7772400" y="6451048"/>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a:extLst>
              <a:ext uri="{FF2B5EF4-FFF2-40B4-BE49-F238E27FC236}">
                <a16:creationId xmlns:a16="http://schemas.microsoft.com/office/drawing/2014/main" id="{38ECF62B-2B3A-B61B-4F94-D11B3F9DAD61}"/>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16</a:t>
            </a:fld>
            <a:endParaRPr spc="-25" dirty="0"/>
          </a:p>
        </p:txBody>
      </p:sp>
      <p:sp>
        <p:nvSpPr>
          <p:cNvPr id="3" name="object 3">
            <a:extLst>
              <a:ext uri="{FF2B5EF4-FFF2-40B4-BE49-F238E27FC236}">
                <a16:creationId xmlns:a16="http://schemas.microsoft.com/office/drawing/2014/main" id="{D42CA092-9C2B-7714-1000-4C8C75D61C88}"/>
              </a:ext>
            </a:extLst>
          </p:cNvPr>
          <p:cNvSpPr txBox="1"/>
          <p:nvPr/>
        </p:nvSpPr>
        <p:spPr>
          <a:xfrm>
            <a:off x="685801" y="1483468"/>
            <a:ext cx="10896600" cy="4516621"/>
          </a:xfrm>
          <a:prstGeom prst="rect">
            <a:avLst/>
          </a:prstGeom>
        </p:spPr>
        <p:txBody>
          <a:bodyPr vert="horz" wrap="square" lIns="0" tIns="60960" rIns="0" bIns="0" rtlCol="0">
            <a:spAutoFit/>
          </a:bodyPr>
          <a:lstStyle/>
          <a:p>
            <a:r>
              <a:rPr lang="en-US" sz="2800" b="1" dirty="0">
                <a:latin typeface="Times New Roman" panose="02020603050405020304" pitchFamily="18" charset="0"/>
                <a:cs typeface="Times New Roman" panose="02020603050405020304" pitchFamily="18" charset="0"/>
              </a:rPr>
              <a:t>2. Data Preprocessing</a:t>
            </a:r>
          </a:p>
          <a:p>
            <a:pPr marL="457200" indent="-457200">
              <a:buFont typeface="Arial" panose="020B0604020202020204" pitchFamily="34" charset="0"/>
              <a:buChar char="•"/>
            </a:pPr>
            <a:endParaRPr lang="en-US" sz="26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Image cleaning: Removed corrupted and mislabeled files.</a:t>
            </a:r>
          </a:p>
          <a:p>
            <a:pPr marL="457200" indent="-4572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Standardized input size and color normalization.</a:t>
            </a:r>
          </a:p>
          <a:p>
            <a:pPr marL="457200" indent="-4572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Label encoding using </a:t>
            </a:r>
            <a:r>
              <a:rPr lang="en-US" sz="2600" b="1" dirty="0">
                <a:latin typeface="Times New Roman" panose="02020603050405020304" pitchFamily="18" charset="0"/>
                <a:cs typeface="Times New Roman" panose="02020603050405020304" pitchFamily="18" charset="0"/>
              </a:rPr>
              <a:t>ImageFolder</a:t>
            </a:r>
            <a:r>
              <a:rPr lang="en-US" sz="2600" dirty="0">
                <a:latin typeface="Times New Roman" panose="02020603050405020304" pitchFamily="18" charset="0"/>
                <a:cs typeface="Times New Roman" panose="02020603050405020304" pitchFamily="18" charset="0"/>
              </a:rPr>
              <a:t> for class mapping.</a:t>
            </a:r>
          </a:p>
          <a:p>
            <a:pPr marL="457200" indent="-4572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Applied augmentation for variations in lighting, angle, and texture to enhance generalization.</a:t>
            </a:r>
          </a:p>
          <a:p>
            <a:pPr marL="457200" indent="-4572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We also used </a:t>
            </a:r>
            <a:r>
              <a:rPr lang="en-US" sz="2600" b="1" dirty="0">
                <a:latin typeface="Times New Roman" panose="02020603050405020304" pitchFamily="18" charset="0"/>
                <a:cs typeface="Times New Roman" panose="02020603050405020304" pitchFamily="18" charset="0"/>
              </a:rPr>
              <a:t>advanced augmentation techniques</a:t>
            </a:r>
            <a:r>
              <a:rPr lang="en-US" sz="2600" dirty="0">
                <a:latin typeface="Times New Roman" panose="02020603050405020304" pitchFamily="18" charset="0"/>
                <a:cs typeface="Times New Roman" panose="02020603050405020304" pitchFamily="18" charset="0"/>
              </a:rPr>
              <a:t> like </a:t>
            </a:r>
            <a:r>
              <a:rPr lang="en-US" sz="2600" i="1" dirty="0">
                <a:latin typeface="Times New Roman" panose="02020603050405020304" pitchFamily="18" charset="0"/>
                <a:cs typeface="Times New Roman" panose="02020603050405020304" pitchFamily="18" charset="0"/>
              </a:rPr>
              <a:t>AugMix</a:t>
            </a:r>
            <a:r>
              <a:rPr lang="en-US" sz="2600" dirty="0">
                <a:latin typeface="Times New Roman" panose="02020603050405020304" pitchFamily="18" charset="0"/>
                <a:cs typeface="Times New Roman" panose="02020603050405020304" pitchFamily="18" charset="0"/>
              </a:rPr>
              <a:t>, </a:t>
            </a:r>
            <a:r>
              <a:rPr lang="en-US" sz="2600" i="1" dirty="0">
                <a:latin typeface="Times New Roman" panose="02020603050405020304" pitchFamily="18" charset="0"/>
                <a:cs typeface="Times New Roman" panose="02020603050405020304" pitchFamily="18" charset="0"/>
              </a:rPr>
              <a:t>CutMix</a:t>
            </a:r>
            <a:r>
              <a:rPr lang="en-US" sz="2600" dirty="0">
                <a:latin typeface="Times New Roman" panose="02020603050405020304" pitchFamily="18" charset="0"/>
                <a:cs typeface="Times New Roman" panose="02020603050405020304" pitchFamily="18" charset="0"/>
              </a:rPr>
              <a:t>, and </a:t>
            </a:r>
            <a:r>
              <a:rPr lang="en-US" sz="2600" i="1" dirty="0">
                <a:latin typeface="Times New Roman" panose="02020603050405020304" pitchFamily="18" charset="0"/>
                <a:cs typeface="Times New Roman" panose="02020603050405020304" pitchFamily="18" charset="0"/>
              </a:rPr>
              <a:t>MixUp</a:t>
            </a:r>
            <a:r>
              <a:rPr lang="en-US" sz="2600" dirty="0">
                <a:latin typeface="Times New Roman" panose="02020603050405020304" pitchFamily="18" charset="0"/>
                <a:cs typeface="Times New Roman" panose="02020603050405020304" pitchFamily="18" charset="0"/>
              </a:rPr>
              <a:t> to improve the model’s ability to handle real-world variations in lighting, background, and camera angles.</a:t>
            </a:r>
          </a:p>
          <a:p>
            <a:endParaRPr sz="2750" dirty="0">
              <a:latin typeface="Times New Roman"/>
              <a:cs typeface="Times New Roman"/>
            </a:endParaRPr>
          </a:p>
        </p:txBody>
      </p:sp>
    </p:spTree>
    <p:extLst>
      <p:ext uri="{BB962C8B-B14F-4D97-AF65-F5344CB8AC3E}">
        <p14:creationId xmlns:p14="http://schemas.microsoft.com/office/powerpoint/2010/main" val="2654239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34F6D-07CA-41C2-86B2-3D2A6C650D3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BC835BD-58FC-9357-79D1-E11CAB4DF89F}"/>
              </a:ext>
            </a:extLst>
          </p:cNvPr>
          <p:cNvSpPr txBox="1">
            <a:spLocks noGrp="1"/>
          </p:cNvSpPr>
          <p:nvPr>
            <p:ph type="title"/>
          </p:nvPr>
        </p:nvSpPr>
        <p:spPr>
          <a:prstGeom prst="rect">
            <a:avLst/>
          </a:prstGeom>
        </p:spPr>
        <p:txBody>
          <a:bodyPr vert="horz" wrap="square" lIns="0" tIns="262889" rIns="0" bIns="0" rtlCol="0">
            <a:spAutoFit/>
          </a:bodyPr>
          <a:lstStyle/>
          <a:p>
            <a:pPr marL="2910205">
              <a:lnSpc>
                <a:spcPct val="100000"/>
              </a:lnSpc>
              <a:spcBef>
                <a:spcPts val="130"/>
              </a:spcBef>
            </a:pPr>
            <a:r>
              <a:rPr spc="-10" dirty="0"/>
              <a:t>METHODOLOGY</a:t>
            </a:r>
          </a:p>
        </p:txBody>
      </p:sp>
      <p:sp>
        <p:nvSpPr>
          <p:cNvPr id="4" name="object 4">
            <a:extLst>
              <a:ext uri="{FF2B5EF4-FFF2-40B4-BE49-F238E27FC236}">
                <a16:creationId xmlns:a16="http://schemas.microsoft.com/office/drawing/2014/main" id="{4A618B04-79F0-DCFC-46C5-B2E14595A6C8}"/>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a:extLst>
              <a:ext uri="{FF2B5EF4-FFF2-40B4-BE49-F238E27FC236}">
                <a16:creationId xmlns:a16="http://schemas.microsoft.com/office/drawing/2014/main" id="{B379F45E-AC5C-C2B1-1ADC-E630500F1490}"/>
              </a:ext>
            </a:extLst>
          </p:cNvPr>
          <p:cNvSpPr txBox="1"/>
          <p:nvPr/>
        </p:nvSpPr>
        <p:spPr>
          <a:xfrm>
            <a:off x="4429378" y="6451049"/>
            <a:ext cx="9808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a:extLst>
              <a:ext uri="{FF2B5EF4-FFF2-40B4-BE49-F238E27FC236}">
                <a16:creationId xmlns:a16="http://schemas.microsoft.com/office/drawing/2014/main" id="{CC1CF1F3-C426-F8DC-DC7C-832E99C77F57}"/>
              </a:ext>
            </a:extLst>
          </p:cNvPr>
          <p:cNvSpPr txBox="1">
            <a:spLocks noGrp="1"/>
          </p:cNvSpPr>
          <p:nvPr>
            <p:ph type="ftr" sz="quarter" idx="5"/>
          </p:nvPr>
        </p:nvSpPr>
        <p:spPr>
          <a:xfrm>
            <a:off x="5505148" y="6451049"/>
            <a:ext cx="1223010"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a:extLst>
              <a:ext uri="{FF2B5EF4-FFF2-40B4-BE49-F238E27FC236}">
                <a16:creationId xmlns:a16="http://schemas.microsoft.com/office/drawing/2014/main" id="{6EE10764-29D4-2BDF-9ED3-F5A6D917D459}"/>
              </a:ext>
            </a:extLst>
          </p:cNvPr>
          <p:cNvSpPr txBox="1"/>
          <p:nvPr/>
        </p:nvSpPr>
        <p:spPr>
          <a:xfrm>
            <a:off x="7772400" y="6451048"/>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a:extLst>
              <a:ext uri="{FF2B5EF4-FFF2-40B4-BE49-F238E27FC236}">
                <a16:creationId xmlns:a16="http://schemas.microsoft.com/office/drawing/2014/main" id="{C92A87C5-97FD-E930-5A8E-91E679C740DF}"/>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17</a:t>
            </a:fld>
            <a:endParaRPr spc="-25" dirty="0"/>
          </a:p>
        </p:txBody>
      </p:sp>
      <p:sp>
        <p:nvSpPr>
          <p:cNvPr id="3" name="object 3">
            <a:extLst>
              <a:ext uri="{FF2B5EF4-FFF2-40B4-BE49-F238E27FC236}">
                <a16:creationId xmlns:a16="http://schemas.microsoft.com/office/drawing/2014/main" id="{2A7057EA-1823-238F-FBEC-7A67364C8ED3}"/>
              </a:ext>
            </a:extLst>
          </p:cNvPr>
          <p:cNvSpPr txBox="1"/>
          <p:nvPr/>
        </p:nvSpPr>
        <p:spPr>
          <a:xfrm>
            <a:off x="685801" y="1483469"/>
            <a:ext cx="10515599" cy="3408625"/>
          </a:xfrm>
          <a:prstGeom prst="rect">
            <a:avLst/>
          </a:prstGeom>
        </p:spPr>
        <p:txBody>
          <a:bodyPr vert="horz" wrap="square" lIns="0" tIns="60960" rIns="0" bIns="0" rtlCol="0">
            <a:spAutoFit/>
          </a:bodyPr>
          <a:lstStyle/>
          <a:p>
            <a:r>
              <a:rPr lang="en-US" sz="2800" b="1" dirty="0">
                <a:latin typeface="Times New Roman" panose="02020603050405020304" pitchFamily="18" charset="0"/>
                <a:cs typeface="Times New Roman" panose="02020603050405020304" pitchFamily="18" charset="0"/>
              </a:rPr>
              <a:t>2.1 Data augmentation techniques </a:t>
            </a:r>
          </a:p>
          <a:p>
            <a:pPr algn="ctr">
              <a:lnSpc>
                <a:spcPct val="150000"/>
              </a:lnSpc>
            </a:pPr>
            <a:r>
              <a:rPr lang="en-US" sz="2400" dirty="0">
                <a:solidFill>
                  <a:srgbClr val="92D050"/>
                </a:solidFill>
              </a:rPr>
              <a:t>Boosting Dataset Diversity &amp; Model Performance</a:t>
            </a:r>
          </a:p>
          <a:p>
            <a:pPr algn="ctr"/>
            <a:r>
              <a:rPr lang="en-US" sz="2400" b="1" dirty="0"/>
              <a:t>Data augmentation </a:t>
            </a:r>
            <a:r>
              <a:rPr lang="en-US" sz="2400" dirty="0"/>
              <a:t>is a technique used to </a:t>
            </a:r>
            <a:r>
              <a:rPr lang="en-US" sz="2400" b="1" dirty="0"/>
              <a:t>artificially increase the size and diversity of a dataset</a:t>
            </a:r>
            <a:r>
              <a:rPr lang="en-US" sz="2400" dirty="0"/>
              <a:t> by generating modified versions of existing data without collecting new data.</a:t>
            </a:r>
            <a:endParaRPr lang="en-IN" sz="2400" b="1" dirty="0">
              <a:latin typeface="Times New Roman" panose="02020603050405020304" pitchFamily="18" charset="0"/>
              <a:cs typeface="Times New Roman" panose="02020603050405020304" pitchFamily="18" charset="0"/>
            </a:endParaRPr>
          </a:p>
          <a:p>
            <a:endParaRPr lang="en-US" sz="28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600" dirty="0">
              <a:latin typeface="Times New Roman" panose="02020603050405020304" pitchFamily="18" charset="0"/>
              <a:cs typeface="Times New Roman" panose="02020603050405020304" pitchFamily="18" charset="0"/>
            </a:endParaRPr>
          </a:p>
          <a:p>
            <a:endParaRPr sz="2750" dirty="0">
              <a:latin typeface="Times New Roman"/>
              <a:cs typeface="Times New Roman"/>
            </a:endParaRPr>
          </a:p>
        </p:txBody>
      </p:sp>
      <p:pic>
        <p:nvPicPr>
          <p:cNvPr id="12" name="Picture 11">
            <a:extLst>
              <a:ext uri="{FF2B5EF4-FFF2-40B4-BE49-F238E27FC236}">
                <a16:creationId xmlns:a16="http://schemas.microsoft.com/office/drawing/2014/main" id="{966EED6A-457D-9F68-147F-3FD4C53688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085" y="3374468"/>
            <a:ext cx="5557568" cy="3305303"/>
          </a:xfrm>
          <a:prstGeom prst="rect">
            <a:avLst/>
          </a:prstGeom>
        </p:spPr>
      </p:pic>
      <p:sp>
        <p:nvSpPr>
          <p:cNvPr id="13" name="TextBox 12">
            <a:extLst>
              <a:ext uri="{FF2B5EF4-FFF2-40B4-BE49-F238E27FC236}">
                <a16:creationId xmlns:a16="http://schemas.microsoft.com/office/drawing/2014/main" id="{6957027F-02C1-FC82-1961-D6F93DD841D4}"/>
              </a:ext>
            </a:extLst>
          </p:cNvPr>
          <p:cNvSpPr txBox="1"/>
          <p:nvPr/>
        </p:nvSpPr>
        <p:spPr>
          <a:xfrm>
            <a:off x="6564781" y="3601095"/>
            <a:ext cx="4861257" cy="2800767"/>
          </a:xfrm>
          <a:prstGeom prst="rect">
            <a:avLst/>
          </a:prstGeom>
          <a:noFill/>
        </p:spPr>
        <p:txBody>
          <a:bodyPr wrap="square" rtlCol="0">
            <a:spAutoFit/>
          </a:bodyPr>
          <a:lstStyle/>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Uses transformations such as:</a:t>
            </a:r>
          </a:p>
          <a:p>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Rotation</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Flipping</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Blurring</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Color variation</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Image mixing (CutMix, MixUp, AugMix)</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9995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95AA2-BF4A-F45C-2DBA-0974ED96075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4E5A484-FCCA-D28E-74B6-DA92C6687A98}"/>
              </a:ext>
            </a:extLst>
          </p:cNvPr>
          <p:cNvSpPr txBox="1">
            <a:spLocks noGrp="1"/>
          </p:cNvSpPr>
          <p:nvPr>
            <p:ph type="title"/>
          </p:nvPr>
        </p:nvSpPr>
        <p:spPr>
          <a:prstGeom prst="rect">
            <a:avLst/>
          </a:prstGeom>
        </p:spPr>
        <p:txBody>
          <a:bodyPr vert="horz" wrap="square" lIns="0" tIns="262889" rIns="0" bIns="0" rtlCol="0">
            <a:spAutoFit/>
          </a:bodyPr>
          <a:lstStyle/>
          <a:p>
            <a:pPr marL="2910205">
              <a:lnSpc>
                <a:spcPct val="100000"/>
              </a:lnSpc>
              <a:spcBef>
                <a:spcPts val="130"/>
              </a:spcBef>
            </a:pPr>
            <a:r>
              <a:rPr spc="-10" dirty="0"/>
              <a:t>METHODOLOGY</a:t>
            </a:r>
          </a:p>
        </p:txBody>
      </p:sp>
      <p:sp>
        <p:nvSpPr>
          <p:cNvPr id="4" name="object 4">
            <a:extLst>
              <a:ext uri="{FF2B5EF4-FFF2-40B4-BE49-F238E27FC236}">
                <a16:creationId xmlns:a16="http://schemas.microsoft.com/office/drawing/2014/main" id="{F34B4772-6C16-E429-6D4B-778CEBAF8F57}"/>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a:extLst>
              <a:ext uri="{FF2B5EF4-FFF2-40B4-BE49-F238E27FC236}">
                <a16:creationId xmlns:a16="http://schemas.microsoft.com/office/drawing/2014/main" id="{9F07396F-4AD2-9BBA-449A-460825385D5E}"/>
              </a:ext>
            </a:extLst>
          </p:cNvPr>
          <p:cNvSpPr txBox="1"/>
          <p:nvPr/>
        </p:nvSpPr>
        <p:spPr>
          <a:xfrm>
            <a:off x="4429378" y="6451049"/>
            <a:ext cx="9808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a:extLst>
              <a:ext uri="{FF2B5EF4-FFF2-40B4-BE49-F238E27FC236}">
                <a16:creationId xmlns:a16="http://schemas.microsoft.com/office/drawing/2014/main" id="{CBCE1EEC-6A79-D16B-21E5-8E8B1826C044}"/>
              </a:ext>
            </a:extLst>
          </p:cNvPr>
          <p:cNvSpPr txBox="1">
            <a:spLocks noGrp="1"/>
          </p:cNvSpPr>
          <p:nvPr>
            <p:ph type="ftr" sz="quarter" idx="5"/>
          </p:nvPr>
        </p:nvSpPr>
        <p:spPr>
          <a:xfrm>
            <a:off x="5505148" y="6451049"/>
            <a:ext cx="1223010"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a:extLst>
              <a:ext uri="{FF2B5EF4-FFF2-40B4-BE49-F238E27FC236}">
                <a16:creationId xmlns:a16="http://schemas.microsoft.com/office/drawing/2014/main" id="{EB6BE47D-8789-DC24-7EA3-59C4E1B7F312}"/>
              </a:ext>
            </a:extLst>
          </p:cNvPr>
          <p:cNvSpPr txBox="1"/>
          <p:nvPr/>
        </p:nvSpPr>
        <p:spPr>
          <a:xfrm>
            <a:off x="7772400" y="6451048"/>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a:extLst>
              <a:ext uri="{FF2B5EF4-FFF2-40B4-BE49-F238E27FC236}">
                <a16:creationId xmlns:a16="http://schemas.microsoft.com/office/drawing/2014/main" id="{1995B988-5EFF-54BF-78D0-643CBFF84333}"/>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18</a:t>
            </a:fld>
            <a:endParaRPr spc="-25" dirty="0"/>
          </a:p>
        </p:txBody>
      </p:sp>
      <p:sp>
        <p:nvSpPr>
          <p:cNvPr id="3" name="object 3">
            <a:extLst>
              <a:ext uri="{FF2B5EF4-FFF2-40B4-BE49-F238E27FC236}">
                <a16:creationId xmlns:a16="http://schemas.microsoft.com/office/drawing/2014/main" id="{C065DCC0-FE28-5BC0-BCCC-00C51DA1B8E3}"/>
              </a:ext>
            </a:extLst>
          </p:cNvPr>
          <p:cNvSpPr txBox="1"/>
          <p:nvPr/>
        </p:nvSpPr>
        <p:spPr>
          <a:xfrm>
            <a:off x="685801" y="1300222"/>
            <a:ext cx="3048000" cy="1746632"/>
          </a:xfrm>
          <a:prstGeom prst="rect">
            <a:avLst/>
          </a:prstGeom>
        </p:spPr>
        <p:txBody>
          <a:bodyPr vert="horz" wrap="square" lIns="0" tIns="60960" rIns="0" bIns="0" rtlCol="0">
            <a:spAutoFit/>
          </a:bodyPr>
          <a:lstStyle/>
          <a:p>
            <a:r>
              <a:rPr lang="en-US" sz="2800" b="1" dirty="0">
                <a:latin typeface="Times New Roman" panose="02020603050405020304" pitchFamily="18" charset="0"/>
                <a:cs typeface="Times New Roman" panose="02020603050405020304" pitchFamily="18" charset="0"/>
              </a:rPr>
              <a:t>2.1.1 CutMix </a:t>
            </a:r>
          </a:p>
          <a:p>
            <a:endParaRPr lang="en-US" sz="28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600" dirty="0">
              <a:latin typeface="Times New Roman" panose="02020603050405020304" pitchFamily="18" charset="0"/>
              <a:cs typeface="Times New Roman" panose="02020603050405020304" pitchFamily="18" charset="0"/>
            </a:endParaRPr>
          </a:p>
          <a:p>
            <a:endParaRPr sz="2750" dirty="0">
              <a:latin typeface="Times New Roman"/>
              <a:cs typeface="Times New Roman"/>
            </a:endParaRPr>
          </a:p>
        </p:txBody>
      </p:sp>
      <p:sp>
        <p:nvSpPr>
          <p:cNvPr id="13" name="TextBox 12">
            <a:extLst>
              <a:ext uri="{FF2B5EF4-FFF2-40B4-BE49-F238E27FC236}">
                <a16:creationId xmlns:a16="http://schemas.microsoft.com/office/drawing/2014/main" id="{D7F0C165-EFBD-9E4E-9E9C-E1FB5882A2D0}"/>
              </a:ext>
            </a:extLst>
          </p:cNvPr>
          <p:cNvSpPr txBox="1"/>
          <p:nvPr/>
        </p:nvSpPr>
        <p:spPr>
          <a:xfrm>
            <a:off x="917576" y="5207296"/>
            <a:ext cx="10588624" cy="677108"/>
          </a:xfrm>
          <a:prstGeom prst="rect">
            <a:avLst/>
          </a:prstGeom>
          <a:noFill/>
        </p:spPr>
        <p:txBody>
          <a:bodyPr wrap="square" rtlCol="0">
            <a:spAutoFit/>
          </a:bodyPr>
          <a:lstStyle/>
          <a:p>
            <a:endParaRPr lang="en-US" sz="2000" dirty="0"/>
          </a:p>
          <a:p>
            <a:endParaRPr lang="en-IN" dirty="0"/>
          </a:p>
        </p:txBody>
      </p:sp>
      <p:sp>
        <p:nvSpPr>
          <p:cNvPr id="9" name="Rectangle 8">
            <a:extLst>
              <a:ext uri="{FF2B5EF4-FFF2-40B4-BE49-F238E27FC236}">
                <a16:creationId xmlns:a16="http://schemas.microsoft.com/office/drawing/2014/main" id="{61B1D4B6-ADF4-C490-EE04-AAFE1F71AC78}"/>
              </a:ext>
            </a:extLst>
          </p:cNvPr>
          <p:cNvSpPr/>
          <p:nvPr/>
        </p:nvSpPr>
        <p:spPr>
          <a:xfrm>
            <a:off x="917576" y="2213457"/>
            <a:ext cx="10588624" cy="2803880"/>
          </a:xfrm>
          <a:prstGeom prst="rect">
            <a:avLst/>
          </a:prstGeom>
          <a:no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noFill/>
              <a:effectLst>
                <a:glow rad="139700">
                  <a:schemeClr val="accent3">
                    <a:satMod val="175000"/>
                    <a:alpha val="40000"/>
                  </a:schemeClr>
                </a:glow>
              </a:effectLst>
            </a:endParaRPr>
          </a:p>
        </p:txBody>
      </p:sp>
      <p:pic>
        <p:nvPicPr>
          <p:cNvPr id="17" name="Picture 16">
            <a:extLst>
              <a:ext uri="{FF2B5EF4-FFF2-40B4-BE49-F238E27FC236}">
                <a16:creationId xmlns:a16="http://schemas.microsoft.com/office/drawing/2014/main" id="{6292E9BB-59AB-F145-98C3-B423172A03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6192" y="2447610"/>
            <a:ext cx="2115179" cy="2115179"/>
          </a:xfrm>
          <a:prstGeom prst="rect">
            <a:avLst/>
          </a:prstGeom>
        </p:spPr>
      </p:pic>
      <p:sp>
        <p:nvSpPr>
          <p:cNvPr id="19" name="TextBox 18">
            <a:extLst>
              <a:ext uri="{FF2B5EF4-FFF2-40B4-BE49-F238E27FC236}">
                <a16:creationId xmlns:a16="http://schemas.microsoft.com/office/drawing/2014/main" id="{6D130FE9-0E4D-E8EA-F022-D33393297E9D}"/>
              </a:ext>
            </a:extLst>
          </p:cNvPr>
          <p:cNvSpPr txBox="1"/>
          <p:nvPr/>
        </p:nvSpPr>
        <p:spPr>
          <a:xfrm>
            <a:off x="3442195" y="2859219"/>
            <a:ext cx="655586" cy="830997"/>
          </a:xfrm>
          <a:prstGeom prst="rect">
            <a:avLst/>
          </a:prstGeom>
          <a:noFill/>
        </p:spPr>
        <p:txBody>
          <a:bodyPr wrap="square" rtlCol="0">
            <a:spAutoFit/>
          </a:bodyPr>
          <a:lstStyle/>
          <a:p>
            <a:r>
              <a:rPr lang="en-US" sz="7200" baseline="-25000" dirty="0"/>
              <a:t>+</a:t>
            </a:r>
            <a:endParaRPr lang="en-IN" sz="7200" baseline="-25000" dirty="0"/>
          </a:p>
        </p:txBody>
      </p:sp>
      <p:pic>
        <p:nvPicPr>
          <p:cNvPr id="21" name="Picture 20">
            <a:extLst>
              <a:ext uri="{FF2B5EF4-FFF2-40B4-BE49-F238E27FC236}">
                <a16:creationId xmlns:a16="http://schemas.microsoft.com/office/drawing/2014/main" id="{3B235A41-E879-E14D-9437-014FF935F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024" y="2447610"/>
            <a:ext cx="2186468" cy="2186468"/>
          </a:xfrm>
          <a:prstGeom prst="rect">
            <a:avLst/>
          </a:prstGeom>
        </p:spPr>
      </p:pic>
      <p:sp>
        <p:nvSpPr>
          <p:cNvPr id="22" name="Arrow: Right 21">
            <a:extLst>
              <a:ext uri="{FF2B5EF4-FFF2-40B4-BE49-F238E27FC236}">
                <a16:creationId xmlns:a16="http://schemas.microsoft.com/office/drawing/2014/main" id="{C6329EC7-FA93-69D6-FFA2-97AEFEC8E246}"/>
              </a:ext>
            </a:extLst>
          </p:cNvPr>
          <p:cNvSpPr/>
          <p:nvPr/>
        </p:nvSpPr>
        <p:spPr>
          <a:xfrm>
            <a:off x="6278368" y="3410236"/>
            <a:ext cx="1646431" cy="279980"/>
          </a:xfrm>
          <a:prstGeom prst="right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1" name="Picture 10">
            <a:extLst>
              <a:ext uri="{FF2B5EF4-FFF2-40B4-BE49-F238E27FC236}">
                <a16:creationId xmlns:a16="http://schemas.microsoft.com/office/drawing/2014/main" id="{EFBABA26-D304-B0D1-A167-6C319BBB9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1699" y="2526213"/>
            <a:ext cx="2617769" cy="2107865"/>
          </a:xfrm>
          <a:prstGeom prst="rect">
            <a:avLst/>
          </a:prstGeom>
        </p:spPr>
      </p:pic>
      <p:sp>
        <p:nvSpPr>
          <p:cNvPr id="12" name="TextBox 11">
            <a:extLst>
              <a:ext uri="{FF2B5EF4-FFF2-40B4-BE49-F238E27FC236}">
                <a16:creationId xmlns:a16="http://schemas.microsoft.com/office/drawing/2014/main" id="{4ECC3541-20BA-D994-BC97-5D3B5D441B06}"/>
              </a:ext>
            </a:extLst>
          </p:cNvPr>
          <p:cNvSpPr txBox="1"/>
          <p:nvPr/>
        </p:nvSpPr>
        <p:spPr>
          <a:xfrm>
            <a:off x="6532266" y="2897886"/>
            <a:ext cx="1087734" cy="523220"/>
          </a:xfrm>
          <a:prstGeom prst="rect">
            <a:avLst/>
          </a:prstGeom>
          <a:noFill/>
        </p:spPr>
        <p:txBody>
          <a:bodyPr wrap="square" rtlCol="0">
            <a:spAutoFit/>
          </a:bodyPr>
          <a:lstStyle/>
          <a:p>
            <a:r>
              <a:rPr lang="en-US" sz="1400" dirty="0"/>
              <a:t>Random Patch Cut</a:t>
            </a:r>
            <a:endParaRPr lang="en-IN" sz="1400" dirty="0"/>
          </a:p>
        </p:txBody>
      </p:sp>
      <p:sp>
        <p:nvSpPr>
          <p:cNvPr id="14" name="TextBox 13">
            <a:extLst>
              <a:ext uri="{FF2B5EF4-FFF2-40B4-BE49-F238E27FC236}">
                <a16:creationId xmlns:a16="http://schemas.microsoft.com/office/drawing/2014/main" id="{8E90222D-D5CF-67C6-6124-0674D565661F}"/>
              </a:ext>
            </a:extLst>
          </p:cNvPr>
          <p:cNvSpPr txBox="1"/>
          <p:nvPr/>
        </p:nvSpPr>
        <p:spPr>
          <a:xfrm>
            <a:off x="6471321" y="3655929"/>
            <a:ext cx="1453477" cy="307777"/>
          </a:xfrm>
          <a:prstGeom prst="rect">
            <a:avLst/>
          </a:prstGeom>
          <a:noFill/>
        </p:spPr>
        <p:txBody>
          <a:bodyPr wrap="square" rtlCol="0">
            <a:spAutoFit/>
          </a:bodyPr>
          <a:lstStyle/>
          <a:p>
            <a:r>
              <a:rPr lang="en-US" sz="1400" dirty="0"/>
              <a:t>Cut Mix</a:t>
            </a:r>
            <a:endParaRPr lang="en-IN" sz="1400" dirty="0"/>
          </a:p>
        </p:txBody>
      </p:sp>
      <p:sp>
        <p:nvSpPr>
          <p:cNvPr id="15" name="Arrow: Right 14">
            <a:extLst>
              <a:ext uri="{FF2B5EF4-FFF2-40B4-BE49-F238E27FC236}">
                <a16:creationId xmlns:a16="http://schemas.microsoft.com/office/drawing/2014/main" id="{D1631D52-44AD-F71E-707F-F4437CB4A67E}"/>
              </a:ext>
            </a:extLst>
          </p:cNvPr>
          <p:cNvSpPr/>
          <p:nvPr/>
        </p:nvSpPr>
        <p:spPr>
          <a:xfrm>
            <a:off x="7311689" y="3810000"/>
            <a:ext cx="249495" cy="45719"/>
          </a:xfrm>
          <a:prstGeom prst="rightArrow">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A1388B45-7A14-AAD1-5C98-A87C8E98E263}"/>
              </a:ext>
            </a:extLst>
          </p:cNvPr>
          <p:cNvSpPr txBox="1"/>
          <p:nvPr/>
        </p:nvSpPr>
        <p:spPr>
          <a:xfrm>
            <a:off x="1379164" y="4634078"/>
            <a:ext cx="2115179" cy="369332"/>
          </a:xfrm>
          <a:prstGeom prst="rect">
            <a:avLst/>
          </a:prstGeom>
          <a:noFill/>
        </p:spPr>
        <p:txBody>
          <a:bodyPr wrap="square" rtlCol="0">
            <a:spAutoFit/>
          </a:bodyPr>
          <a:lstStyle/>
          <a:p>
            <a:r>
              <a:rPr lang="en-US" dirty="0"/>
              <a:t>Original Image A</a:t>
            </a:r>
            <a:endParaRPr lang="en-IN" dirty="0"/>
          </a:p>
        </p:txBody>
      </p:sp>
      <p:sp>
        <p:nvSpPr>
          <p:cNvPr id="23" name="TextBox 22">
            <a:extLst>
              <a:ext uri="{FF2B5EF4-FFF2-40B4-BE49-F238E27FC236}">
                <a16:creationId xmlns:a16="http://schemas.microsoft.com/office/drawing/2014/main" id="{712DE5FF-5FE8-48C9-F5DE-3CC2E6648766}"/>
              </a:ext>
            </a:extLst>
          </p:cNvPr>
          <p:cNvSpPr txBox="1"/>
          <p:nvPr/>
        </p:nvSpPr>
        <p:spPr>
          <a:xfrm>
            <a:off x="4267200" y="4672627"/>
            <a:ext cx="2102888" cy="369332"/>
          </a:xfrm>
          <a:prstGeom prst="rect">
            <a:avLst/>
          </a:prstGeom>
          <a:noFill/>
        </p:spPr>
        <p:txBody>
          <a:bodyPr wrap="square" rtlCol="0">
            <a:spAutoFit/>
          </a:bodyPr>
          <a:lstStyle/>
          <a:p>
            <a:r>
              <a:rPr lang="en-US" dirty="0"/>
              <a:t>Original Image B</a:t>
            </a:r>
            <a:endParaRPr lang="en-IN" dirty="0"/>
          </a:p>
        </p:txBody>
      </p:sp>
      <p:sp>
        <p:nvSpPr>
          <p:cNvPr id="24" name="TextBox 23">
            <a:extLst>
              <a:ext uri="{FF2B5EF4-FFF2-40B4-BE49-F238E27FC236}">
                <a16:creationId xmlns:a16="http://schemas.microsoft.com/office/drawing/2014/main" id="{47548D3B-EBD6-69FC-05E6-60123D6CD37B}"/>
              </a:ext>
            </a:extLst>
          </p:cNvPr>
          <p:cNvSpPr txBox="1"/>
          <p:nvPr/>
        </p:nvSpPr>
        <p:spPr>
          <a:xfrm>
            <a:off x="8285185" y="4672627"/>
            <a:ext cx="2890520" cy="369332"/>
          </a:xfrm>
          <a:prstGeom prst="rect">
            <a:avLst/>
          </a:prstGeom>
          <a:noFill/>
        </p:spPr>
        <p:txBody>
          <a:bodyPr wrap="square" rtlCol="0">
            <a:spAutoFit/>
          </a:bodyPr>
          <a:lstStyle/>
          <a:p>
            <a:r>
              <a:rPr lang="en-US" dirty="0"/>
              <a:t>CutMix Augmented Image</a:t>
            </a:r>
            <a:endParaRPr lang="en-IN" dirty="0"/>
          </a:p>
        </p:txBody>
      </p:sp>
      <p:sp>
        <p:nvSpPr>
          <p:cNvPr id="25" name="TextBox 24">
            <a:extLst>
              <a:ext uri="{FF2B5EF4-FFF2-40B4-BE49-F238E27FC236}">
                <a16:creationId xmlns:a16="http://schemas.microsoft.com/office/drawing/2014/main" id="{F46FF464-638B-D95D-4B7A-CF837736D548}"/>
              </a:ext>
            </a:extLst>
          </p:cNvPr>
          <p:cNvSpPr txBox="1"/>
          <p:nvPr/>
        </p:nvSpPr>
        <p:spPr>
          <a:xfrm>
            <a:off x="945955" y="5123928"/>
            <a:ext cx="10664825" cy="1015663"/>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CutMix </a:t>
            </a:r>
            <a:r>
              <a:rPr lang="en-US" sz="2000" dirty="0">
                <a:latin typeface="Times New Roman" panose="02020603050405020304" pitchFamily="18" charset="0"/>
                <a:cs typeface="Times New Roman" panose="02020603050405020304" pitchFamily="18" charset="0"/>
              </a:rPr>
              <a:t>augmentation combines two training images by cutting a random region from one image and pasting it onto another image.</a:t>
            </a:r>
          </a:p>
          <a:p>
            <a:r>
              <a:rPr lang="en-US" sz="2000" dirty="0">
                <a:latin typeface="Times New Roman" panose="02020603050405020304" pitchFamily="18" charset="0"/>
                <a:cs typeface="Times New Roman" panose="02020603050405020304" pitchFamily="18" charset="0"/>
              </a:rPr>
              <a:t>The final label is mixed proportionally based on the area of the pasted region.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65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C5E12-6CB3-D685-6266-9475A314126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20651D4-6A5B-FAC6-8D9C-DFCEACE4EB4D}"/>
              </a:ext>
            </a:extLst>
          </p:cNvPr>
          <p:cNvSpPr txBox="1">
            <a:spLocks noGrp="1"/>
          </p:cNvSpPr>
          <p:nvPr>
            <p:ph type="title"/>
          </p:nvPr>
        </p:nvSpPr>
        <p:spPr>
          <a:prstGeom prst="rect">
            <a:avLst/>
          </a:prstGeom>
        </p:spPr>
        <p:txBody>
          <a:bodyPr vert="horz" wrap="square" lIns="0" tIns="262889" rIns="0" bIns="0" rtlCol="0">
            <a:spAutoFit/>
          </a:bodyPr>
          <a:lstStyle/>
          <a:p>
            <a:pPr marL="2910205">
              <a:lnSpc>
                <a:spcPct val="100000"/>
              </a:lnSpc>
              <a:spcBef>
                <a:spcPts val="130"/>
              </a:spcBef>
            </a:pPr>
            <a:r>
              <a:rPr spc="-10" dirty="0"/>
              <a:t>METHODOLOGY</a:t>
            </a:r>
          </a:p>
        </p:txBody>
      </p:sp>
      <p:sp>
        <p:nvSpPr>
          <p:cNvPr id="4" name="object 4">
            <a:extLst>
              <a:ext uri="{FF2B5EF4-FFF2-40B4-BE49-F238E27FC236}">
                <a16:creationId xmlns:a16="http://schemas.microsoft.com/office/drawing/2014/main" id="{15270ACC-768A-90F1-E7AE-AF47DBA82640}"/>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a:extLst>
              <a:ext uri="{FF2B5EF4-FFF2-40B4-BE49-F238E27FC236}">
                <a16:creationId xmlns:a16="http://schemas.microsoft.com/office/drawing/2014/main" id="{2927F6B9-4274-DFD3-A7B0-805F5FFDA62E}"/>
              </a:ext>
            </a:extLst>
          </p:cNvPr>
          <p:cNvSpPr txBox="1"/>
          <p:nvPr/>
        </p:nvSpPr>
        <p:spPr>
          <a:xfrm>
            <a:off x="4429378" y="6451049"/>
            <a:ext cx="9808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a:extLst>
              <a:ext uri="{FF2B5EF4-FFF2-40B4-BE49-F238E27FC236}">
                <a16:creationId xmlns:a16="http://schemas.microsoft.com/office/drawing/2014/main" id="{EB386738-CDC1-8852-B0EF-6439E70826B4}"/>
              </a:ext>
            </a:extLst>
          </p:cNvPr>
          <p:cNvSpPr txBox="1">
            <a:spLocks noGrp="1"/>
          </p:cNvSpPr>
          <p:nvPr>
            <p:ph type="ftr" sz="quarter" idx="5"/>
          </p:nvPr>
        </p:nvSpPr>
        <p:spPr>
          <a:xfrm>
            <a:off x="5505148" y="6451049"/>
            <a:ext cx="1223010"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a:extLst>
              <a:ext uri="{FF2B5EF4-FFF2-40B4-BE49-F238E27FC236}">
                <a16:creationId xmlns:a16="http://schemas.microsoft.com/office/drawing/2014/main" id="{04509E1F-4B9E-AB38-EF0D-372B75101606}"/>
              </a:ext>
            </a:extLst>
          </p:cNvPr>
          <p:cNvSpPr txBox="1"/>
          <p:nvPr/>
        </p:nvSpPr>
        <p:spPr>
          <a:xfrm>
            <a:off x="7772400" y="6451048"/>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a:extLst>
              <a:ext uri="{FF2B5EF4-FFF2-40B4-BE49-F238E27FC236}">
                <a16:creationId xmlns:a16="http://schemas.microsoft.com/office/drawing/2014/main" id="{2D2E6927-0746-E7D5-9A15-C5D2019FE573}"/>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19</a:t>
            </a:fld>
            <a:endParaRPr spc="-25" dirty="0"/>
          </a:p>
        </p:txBody>
      </p:sp>
      <p:sp>
        <p:nvSpPr>
          <p:cNvPr id="3" name="object 3">
            <a:extLst>
              <a:ext uri="{FF2B5EF4-FFF2-40B4-BE49-F238E27FC236}">
                <a16:creationId xmlns:a16="http://schemas.microsoft.com/office/drawing/2014/main" id="{5AAB43D2-61D6-FF6A-3793-78FE01BE4CE2}"/>
              </a:ext>
            </a:extLst>
          </p:cNvPr>
          <p:cNvSpPr txBox="1"/>
          <p:nvPr/>
        </p:nvSpPr>
        <p:spPr>
          <a:xfrm>
            <a:off x="685801" y="1300222"/>
            <a:ext cx="3048000" cy="1746632"/>
          </a:xfrm>
          <a:prstGeom prst="rect">
            <a:avLst/>
          </a:prstGeom>
        </p:spPr>
        <p:txBody>
          <a:bodyPr vert="horz" wrap="square" lIns="0" tIns="60960" rIns="0" bIns="0" rtlCol="0">
            <a:spAutoFit/>
          </a:bodyPr>
          <a:lstStyle/>
          <a:p>
            <a:r>
              <a:rPr lang="en-US" sz="2800" b="1" dirty="0">
                <a:latin typeface="Times New Roman" panose="02020603050405020304" pitchFamily="18" charset="0"/>
                <a:cs typeface="Times New Roman" panose="02020603050405020304" pitchFamily="18" charset="0"/>
              </a:rPr>
              <a:t>2.1.2 MixUp </a:t>
            </a:r>
          </a:p>
          <a:p>
            <a:endParaRPr lang="en-US" sz="28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600" dirty="0">
              <a:latin typeface="Times New Roman" panose="02020603050405020304" pitchFamily="18" charset="0"/>
              <a:cs typeface="Times New Roman" panose="02020603050405020304" pitchFamily="18" charset="0"/>
            </a:endParaRPr>
          </a:p>
          <a:p>
            <a:endParaRPr sz="2750" dirty="0">
              <a:latin typeface="Times New Roman"/>
              <a:cs typeface="Times New Roman"/>
            </a:endParaRPr>
          </a:p>
        </p:txBody>
      </p:sp>
      <p:sp>
        <p:nvSpPr>
          <p:cNvPr id="13" name="TextBox 12">
            <a:extLst>
              <a:ext uri="{FF2B5EF4-FFF2-40B4-BE49-F238E27FC236}">
                <a16:creationId xmlns:a16="http://schemas.microsoft.com/office/drawing/2014/main" id="{63ED35BC-1D07-9CDD-E323-7A88F2E34F05}"/>
              </a:ext>
            </a:extLst>
          </p:cNvPr>
          <p:cNvSpPr txBox="1"/>
          <p:nvPr/>
        </p:nvSpPr>
        <p:spPr>
          <a:xfrm>
            <a:off x="917576" y="5207296"/>
            <a:ext cx="10588624" cy="677108"/>
          </a:xfrm>
          <a:prstGeom prst="rect">
            <a:avLst/>
          </a:prstGeom>
          <a:noFill/>
        </p:spPr>
        <p:txBody>
          <a:bodyPr wrap="square" rtlCol="0">
            <a:spAutoFit/>
          </a:bodyPr>
          <a:lstStyle/>
          <a:p>
            <a:endParaRPr lang="en-US" sz="2000" dirty="0"/>
          </a:p>
          <a:p>
            <a:endParaRPr lang="en-IN" dirty="0"/>
          </a:p>
        </p:txBody>
      </p:sp>
      <p:sp>
        <p:nvSpPr>
          <p:cNvPr id="9" name="Rectangle 8">
            <a:extLst>
              <a:ext uri="{FF2B5EF4-FFF2-40B4-BE49-F238E27FC236}">
                <a16:creationId xmlns:a16="http://schemas.microsoft.com/office/drawing/2014/main" id="{8741A7CE-3D68-834B-9C61-FA4F45E1B5A0}"/>
              </a:ext>
            </a:extLst>
          </p:cNvPr>
          <p:cNvSpPr/>
          <p:nvPr/>
        </p:nvSpPr>
        <p:spPr>
          <a:xfrm>
            <a:off x="917576" y="2213457"/>
            <a:ext cx="10588624" cy="2803880"/>
          </a:xfrm>
          <a:prstGeom prst="rect">
            <a:avLst/>
          </a:prstGeom>
          <a:no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noFill/>
              <a:effectLst>
                <a:glow rad="139700">
                  <a:schemeClr val="accent3">
                    <a:satMod val="175000"/>
                    <a:alpha val="40000"/>
                  </a:schemeClr>
                </a:glow>
              </a:effectLst>
            </a:endParaRPr>
          </a:p>
        </p:txBody>
      </p:sp>
      <p:sp>
        <p:nvSpPr>
          <p:cNvPr id="19" name="TextBox 18">
            <a:extLst>
              <a:ext uri="{FF2B5EF4-FFF2-40B4-BE49-F238E27FC236}">
                <a16:creationId xmlns:a16="http://schemas.microsoft.com/office/drawing/2014/main" id="{59B7DB8F-4D89-515F-D86C-3238EC9D29E1}"/>
              </a:ext>
            </a:extLst>
          </p:cNvPr>
          <p:cNvSpPr txBox="1"/>
          <p:nvPr/>
        </p:nvSpPr>
        <p:spPr>
          <a:xfrm>
            <a:off x="3442195" y="2859219"/>
            <a:ext cx="655586" cy="830997"/>
          </a:xfrm>
          <a:prstGeom prst="rect">
            <a:avLst/>
          </a:prstGeom>
          <a:noFill/>
        </p:spPr>
        <p:txBody>
          <a:bodyPr wrap="square" rtlCol="0">
            <a:spAutoFit/>
          </a:bodyPr>
          <a:lstStyle/>
          <a:p>
            <a:r>
              <a:rPr lang="en-US" sz="7200" baseline="-25000" dirty="0"/>
              <a:t>+</a:t>
            </a:r>
            <a:endParaRPr lang="en-IN" sz="7200" baseline="-25000" dirty="0"/>
          </a:p>
        </p:txBody>
      </p:sp>
      <p:sp>
        <p:nvSpPr>
          <p:cNvPr id="22" name="Arrow: Right 21">
            <a:extLst>
              <a:ext uri="{FF2B5EF4-FFF2-40B4-BE49-F238E27FC236}">
                <a16:creationId xmlns:a16="http://schemas.microsoft.com/office/drawing/2014/main" id="{53A79052-F4D4-13AB-FC86-CD955330EF24}"/>
              </a:ext>
            </a:extLst>
          </p:cNvPr>
          <p:cNvSpPr/>
          <p:nvPr/>
        </p:nvSpPr>
        <p:spPr>
          <a:xfrm>
            <a:off x="6278368" y="3410236"/>
            <a:ext cx="1646431" cy="279980"/>
          </a:xfrm>
          <a:prstGeom prst="right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CB50825D-BDA2-449B-8766-CDE83F95141B}"/>
              </a:ext>
            </a:extLst>
          </p:cNvPr>
          <p:cNvSpPr txBox="1"/>
          <p:nvPr/>
        </p:nvSpPr>
        <p:spPr>
          <a:xfrm>
            <a:off x="6473390" y="2887016"/>
            <a:ext cx="1299009" cy="523220"/>
          </a:xfrm>
          <a:prstGeom prst="rect">
            <a:avLst/>
          </a:prstGeom>
          <a:noFill/>
        </p:spPr>
        <p:txBody>
          <a:bodyPr wrap="square" rtlCol="0">
            <a:spAutoFit/>
          </a:bodyPr>
          <a:lstStyle/>
          <a:p>
            <a:r>
              <a:rPr lang="en-IN" sz="1400" dirty="0"/>
              <a:t>Linear Image Blending </a:t>
            </a:r>
          </a:p>
        </p:txBody>
      </p:sp>
      <p:sp>
        <p:nvSpPr>
          <p:cNvPr id="14" name="TextBox 13">
            <a:extLst>
              <a:ext uri="{FF2B5EF4-FFF2-40B4-BE49-F238E27FC236}">
                <a16:creationId xmlns:a16="http://schemas.microsoft.com/office/drawing/2014/main" id="{CC9CDA2D-7BAB-D15F-D2DC-5E820550ECA3}"/>
              </a:ext>
            </a:extLst>
          </p:cNvPr>
          <p:cNvSpPr txBox="1"/>
          <p:nvPr/>
        </p:nvSpPr>
        <p:spPr>
          <a:xfrm>
            <a:off x="6471321" y="3655929"/>
            <a:ext cx="1453477" cy="307777"/>
          </a:xfrm>
          <a:prstGeom prst="rect">
            <a:avLst/>
          </a:prstGeom>
          <a:noFill/>
        </p:spPr>
        <p:txBody>
          <a:bodyPr wrap="square" rtlCol="0">
            <a:spAutoFit/>
          </a:bodyPr>
          <a:lstStyle/>
          <a:p>
            <a:r>
              <a:rPr lang="en-US" sz="1400" dirty="0"/>
              <a:t>MixUp</a:t>
            </a:r>
            <a:endParaRPr lang="en-IN" sz="1400" dirty="0"/>
          </a:p>
        </p:txBody>
      </p:sp>
      <p:sp>
        <p:nvSpPr>
          <p:cNvPr id="15" name="Arrow: Right 14">
            <a:extLst>
              <a:ext uri="{FF2B5EF4-FFF2-40B4-BE49-F238E27FC236}">
                <a16:creationId xmlns:a16="http://schemas.microsoft.com/office/drawing/2014/main" id="{E18507B2-3475-9785-1CF5-2D4712072D13}"/>
              </a:ext>
            </a:extLst>
          </p:cNvPr>
          <p:cNvSpPr/>
          <p:nvPr/>
        </p:nvSpPr>
        <p:spPr>
          <a:xfrm>
            <a:off x="7311689" y="3810000"/>
            <a:ext cx="249495" cy="45719"/>
          </a:xfrm>
          <a:prstGeom prst="rightArrow">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079B4D85-32BC-33D0-E68A-D0AC1859B44E}"/>
              </a:ext>
            </a:extLst>
          </p:cNvPr>
          <p:cNvSpPr txBox="1"/>
          <p:nvPr/>
        </p:nvSpPr>
        <p:spPr>
          <a:xfrm>
            <a:off x="1379164" y="4634078"/>
            <a:ext cx="2115179" cy="369332"/>
          </a:xfrm>
          <a:prstGeom prst="rect">
            <a:avLst/>
          </a:prstGeom>
          <a:noFill/>
        </p:spPr>
        <p:txBody>
          <a:bodyPr wrap="square" rtlCol="0">
            <a:spAutoFit/>
          </a:bodyPr>
          <a:lstStyle/>
          <a:p>
            <a:r>
              <a:rPr lang="en-US" dirty="0"/>
              <a:t>Original Image A</a:t>
            </a:r>
            <a:endParaRPr lang="en-IN" dirty="0"/>
          </a:p>
        </p:txBody>
      </p:sp>
      <p:sp>
        <p:nvSpPr>
          <p:cNvPr id="23" name="TextBox 22">
            <a:extLst>
              <a:ext uri="{FF2B5EF4-FFF2-40B4-BE49-F238E27FC236}">
                <a16:creationId xmlns:a16="http://schemas.microsoft.com/office/drawing/2014/main" id="{420DF310-2D74-74EC-66F1-33B63963CC46}"/>
              </a:ext>
            </a:extLst>
          </p:cNvPr>
          <p:cNvSpPr txBox="1"/>
          <p:nvPr/>
        </p:nvSpPr>
        <p:spPr>
          <a:xfrm>
            <a:off x="4267200" y="4672627"/>
            <a:ext cx="2102888" cy="369332"/>
          </a:xfrm>
          <a:prstGeom prst="rect">
            <a:avLst/>
          </a:prstGeom>
          <a:noFill/>
        </p:spPr>
        <p:txBody>
          <a:bodyPr wrap="square" rtlCol="0">
            <a:spAutoFit/>
          </a:bodyPr>
          <a:lstStyle/>
          <a:p>
            <a:r>
              <a:rPr lang="en-US" dirty="0"/>
              <a:t>Original Image B</a:t>
            </a:r>
            <a:endParaRPr lang="en-IN" dirty="0"/>
          </a:p>
        </p:txBody>
      </p:sp>
      <p:sp>
        <p:nvSpPr>
          <p:cNvPr id="24" name="TextBox 23">
            <a:extLst>
              <a:ext uri="{FF2B5EF4-FFF2-40B4-BE49-F238E27FC236}">
                <a16:creationId xmlns:a16="http://schemas.microsoft.com/office/drawing/2014/main" id="{3ECE9877-E028-AD45-CBD9-7B1A3E1388C7}"/>
              </a:ext>
            </a:extLst>
          </p:cNvPr>
          <p:cNvSpPr txBox="1"/>
          <p:nvPr/>
        </p:nvSpPr>
        <p:spPr>
          <a:xfrm>
            <a:off x="8285185" y="4672627"/>
            <a:ext cx="2890520" cy="369332"/>
          </a:xfrm>
          <a:prstGeom prst="rect">
            <a:avLst/>
          </a:prstGeom>
          <a:noFill/>
        </p:spPr>
        <p:txBody>
          <a:bodyPr wrap="square" rtlCol="0">
            <a:spAutoFit/>
          </a:bodyPr>
          <a:lstStyle/>
          <a:p>
            <a:r>
              <a:rPr lang="en-US" dirty="0"/>
              <a:t>CutMix Augmented Image</a:t>
            </a:r>
            <a:endParaRPr lang="en-IN" dirty="0"/>
          </a:p>
        </p:txBody>
      </p:sp>
      <p:sp>
        <p:nvSpPr>
          <p:cNvPr id="25" name="TextBox 24">
            <a:extLst>
              <a:ext uri="{FF2B5EF4-FFF2-40B4-BE49-F238E27FC236}">
                <a16:creationId xmlns:a16="http://schemas.microsoft.com/office/drawing/2014/main" id="{DFBA5E27-F7ED-87C0-B9A3-43831AE751CC}"/>
              </a:ext>
            </a:extLst>
          </p:cNvPr>
          <p:cNvSpPr txBox="1"/>
          <p:nvPr/>
        </p:nvSpPr>
        <p:spPr>
          <a:xfrm>
            <a:off x="945955" y="5263330"/>
            <a:ext cx="10664825" cy="1015663"/>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MixUp </a:t>
            </a:r>
            <a:r>
              <a:rPr lang="en-US" sz="2000" dirty="0">
                <a:latin typeface="Times New Roman" panose="02020603050405020304" pitchFamily="18" charset="0"/>
                <a:cs typeface="Times New Roman" panose="02020603050405020304" pitchFamily="18" charset="0"/>
              </a:rPr>
              <a:t>augmentation combines two training images by linearly blending their pixel values using a mixing coefficient.</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The final label is mixed proportionally using the same weighting factor.</a:t>
            </a:r>
            <a:endParaRPr lang="en-IN" sz="20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931CACBB-22B6-DAC9-C75C-63396C1990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078" y="2437261"/>
            <a:ext cx="2175975" cy="2175975"/>
          </a:xfrm>
          <a:prstGeom prst="rect">
            <a:avLst/>
          </a:prstGeom>
        </p:spPr>
      </p:pic>
      <p:pic>
        <p:nvPicPr>
          <p:cNvPr id="36" name="Picture 35">
            <a:extLst>
              <a:ext uri="{FF2B5EF4-FFF2-40B4-BE49-F238E27FC236}">
                <a16:creationId xmlns:a16="http://schemas.microsoft.com/office/drawing/2014/main" id="{0CA543AE-CB2C-5357-A1C3-52307F6A31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5185" y="2460005"/>
            <a:ext cx="2498819" cy="2130485"/>
          </a:xfrm>
          <a:prstGeom prst="rect">
            <a:avLst/>
          </a:prstGeom>
        </p:spPr>
      </p:pic>
      <p:pic>
        <p:nvPicPr>
          <p:cNvPr id="38" name="Picture 37">
            <a:extLst>
              <a:ext uri="{FF2B5EF4-FFF2-40B4-BE49-F238E27FC236}">
                <a16:creationId xmlns:a16="http://schemas.microsoft.com/office/drawing/2014/main" id="{6360B4CD-D7F6-79C6-FB7A-BFCE2967E4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6982" y="2460173"/>
            <a:ext cx="2130485" cy="2130485"/>
          </a:xfrm>
          <a:prstGeom prst="rect">
            <a:avLst/>
          </a:prstGeom>
        </p:spPr>
      </p:pic>
    </p:spTree>
    <p:extLst>
      <p:ext uri="{BB962C8B-B14F-4D97-AF65-F5344CB8AC3E}">
        <p14:creationId xmlns:p14="http://schemas.microsoft.com/office/powerpoint/2010/main" val="3882738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45463" y="283463"/>
            <a:ext cx="10101072" cy="759677"/>
          </a:xfrm>
          <a:prstGeom prst="rect">
            <a:avLst/>
          </a:prstGeom>
        </p:spPr>
        <p:txBody>
          <a:bodyPr vert="horz" wrap="square" lIns="0" tIns="478010" rIns="0" bIns="0" rtlCol="0">
            <a:spAutoFit/>
          </a:bodyPr>
          <a:lstStyle/>
          <a:p>
            <a:pPr marL="248285" algn="ctr">
              <a:lnSpc>
                <a:spcPct val="100000"/>
              </a:lnSpc>
              <a:spcBef>
                <a:spcPts val="509"/>
              </a:spcBef>
            </a:pPr>
            <a:r>
              <a:rPr sz="1800" dirty="0"/>
              <a:t>Department</a:t>
            </a:r>
            <a:r>
              <a:rPr sz="1800" spc="-20" dirty="0"/>
              <a:t> </a:t>
            </a:r>
            <a:r>
              <a:rPr sz="1800" dirty="0"/>
              <a:t>of</a:t>
            </a:r>
            <a:r>
              <a:rPr sz="1800" spc="-5" dirty="0"/>
              <a:t> </a:t>
            </a:r>
            <a:r>
              <a:rPr sz="1800" dirty="0"/>
              <a:t>Computer</a:t>
            </a:r>
            <a:r>
              <a:rPr sz="1800" spc="-60" dirty="0"/>
              <a:t> </a:t>
            </a:r>
            <a:r>
              <a:rPr sz="1800" dirty="0"/>
              <a:t>Science</a:t>
            </a:r>
            <a:r>
              <a:rPr sz="1800" spc="15" dirty="0"/>
              <a:t> </a:t>
            </a:r>
            <a:r>
              <a:rPr sz="1800" dirty="0"/>
              <a:t>and</a:t>
            </a:r>
            <a:r>
              <a:rPr sz="1800" spc="40" dirty="0"/>
              <a:t> </a:t>
            </a:r>
            <a:r>
              <a:rPr sz="1800" spc="-10" dirty="0"/>
              <a:t>Engineering</a:t>
            </a:r>
            <a:endParaRPr lang="en-IN" sz="1800" spc="-10" dirty="0"/>
          </a:p>
        </p:txBody>
      </p:sp>
      <p:sp>
        <p:nvSpPr>
          <p:cNvPr id="4" name="object 4"/>
          <p:cNvSpPr txBox="1"/>
          <p:nvPr/>
        </p:nvSpPr>
        <p:spPr>
          <a:xfrm>
            <a:off x="5704840" y="1946592"/>
            <a:ext cx="1503045" cy="266065"/>
          </a:xfrm>
          <a:prstGeom prst="rect">
            <a:avLst/>
          </a:prstGeom>
        </p:spPr>
        <p:txBody>
          <a:bodyPr vert="horz" wrap="square" lIns="0" tIns="15875" rIns="0" bIns="0" rtlCol="0">
            <a:spAutoFit/>
          </a:bodyPr>
          <a:lstStyle/>
          <a:p>
            <a:pPr marL="12700">
              <a:lnSpc>
                <a:spcPct val="100000"/>
              </a:lnSpc>
              <a:spcBef>
                <a:spcPts val="125"/>
              </a:spcBef>
            </a:pPr>
            <a:r>
              <a:rPr sz="1550" dirty="0">
                <a:latin typeface="Times New Roman"/>
                <a:cs typeface="Times New Roman"/>
              </a:rPr>
              <a:t>PRESENTED</a:t>
            </a:r>
            <a:r>
              <a:rPr sz="1550" spc="175" dirty="0">
                <a:latin typeface="Times New Roman"/>
                <a:cs typeface="Times New Roman"/>
              </a:rPr>
              <a:t> </a:t>
            </a:r>
            <a:r>
              <a:rPr sz="1550" spc="-25" dirty="0">
                <a:latin typeface="Times New Roman"/>
                <a:cs typeface="Times New Roman"/>
              </a:rPr>
              <a:t>BY</a:t>
            </a:r>
            <a:endParaRPr sz="1550">
              <a:latin typeface="Times New Roman"/>
              <a:cs typeface="Times New Roman"/>
            </a:endParaRPr>
          </a:p>
        </p:txBody>
      </p:sp>
      <p:sp>
        <p:nvSpPr>
          <p:cNvPr id="5" name="object 5"/>
          <p:cNvSpPr txBox="1"/>
          <p:nvPr/>
        </p:nvSpPr>
        <p:spPr>
          <a:xfrm>
            <a:off x="3791839" y="2186876"/>
            <a:ext cx="1697989" cy="1322606"/>
          </a:xfrm>
          <a:prstGeom prst="rect">
            <a:avLst/>
          </a:prstGeom>
        </p:spPr>
        <p:txBody>
          <a:bodyPr vert="horz" wrap="square" lIns="0" tIns="12065" rIns="0" bIns="0" rtlCol="0">
            <a:spAutoFit/>
          </a:bodyPr>
          <a:lstStyle/>
          <a:p>
            <a:pPr marL="12700" marR="5080" algn="just">
              <a:lnSpc>
                <a:spcPct val="137300"/>
              </a:lnSpc>
              <a:spcBef>
                <a:spcPts val="95"/>
              </a:spcBef>
            </a:pPr>
            <a:r>
              <a:rPr lang="en-IN" sz="1550" spc="-10" dirty="0">
                <a:latin typeface="Times New Roman" panose="02020603050405020304" pitchFamily="18" charset="0"/>
                <a:cs typeface="Times New Roman" panose="02020603050405020304" pitchFamily="18" charset="0"/>
              </a:rPr>
              <a:t>K. John Wesly</a:t>
            </a:r>
            <a:r>
              <a:rPr sz="1550" spc="-10" dirty="0">
                <a:latin typeface="Times New Roman" panose="02020603050405020304" pitchFamily="18" charset="0"/>
                <a:cs typeface="Times New Roman" panose="02020603050405020304" pitchFamily="18" charset="0"/>
              </a:rPr>
              <a:t> </a:t>
            </a:r>
            <a:r>
              <a:rPr sz="1550" spc="120" dirty="0">
                <a:latin typeface="Times New Roman" panose="02020603050405020304" pitchFamily="18" charset="0"/>
                <a:cs typeface="Times New Roman" panose="02020603050405020304" pitchFamily="18" charset="0"/>
              </a:rPr>
              <a:t> </a:t>
            </a:r>
            <a:r>
              <a:rPr sz="1550" spc="90" dirty="0">
                <a:latin typeface="Times New Roman" panose="02020603050405020304" pitchFamily="18" charset="0"/>
                <a:cs typeface="Times New Roman" panose="02020603050405020304" pitchFamily="18" charset="0"/>
              </a:rPr>
              <a:t> </a:t>
            </a:r>
            <a:endParaRPr lang="en-IN" sz="1550" spc="-10" dirty="0">
              <a:latin typeface="Times New Roman" panose="02020603050405020304" pitchFamily="18" charset="0"/>
              <a:cs typeface="Times New Roman" panose="02020603050405020304" pitchFamily="18" charset="0"/>
            </a:endParaRPr>
          </a:p>
          <a:p>
            <a:pPr marL="12700" marR="5080" algn="just">
              <a:lnSpc>
                <a:spcPct val="137300"/>
              </a:lnSpc>
              <a:spcBef>
                <a:spcPts val="95"/>
              </a:spcBef>
            </a:pPr>
            <a:r>
              <a:rPr lang="en-IN" sz="1550" spc="-10" dirty="0">
                <a:latin typeface="Times New Roman" panose="02020603050405020304" pitchFamily="18" charset="0"/>
                <a:cs typeface="Times New Roman" panose="02020603050405020304" pitchFamily="18" charset="0"/>
              </a:rPr>
              <a:t>B. Naga Anil Kumar</a:t>
            </a:r>
          </a:p>
          <a:p>
            <a:pPr marL="12700" marR="5080" algn="just">
              <a:lnSpc>
                <a:spcPct val="137300"/>
              </a:lnSpc>
              <a:spcBef>
                <a:spcPts val="95"/>
              </a:spcBef>
            </a:pPr>
            <a:r>
              <a:rPr lang="en-IN" sz="1550" spc="-10" dirty="0">
                <a:latin typeface="Times New Roman" panose="02020603050405020304" pitchFamily="18" charset="0"/>
                <a:cs typeface="Times New Roman" panose="02020603050405020304" pitchFamily="18" charset="0"/>
              </a:rPr>
              <a:t>V. Manoj Kumar</a:t>
            </a:r>
          </a:p>
          <a:p>
            <a:pPr marL="12700" marR="5080" algn="just">
              <a:lnSpc>
                <a:spcPct val="137300"/>
              </a:lnSpc>
              <a:spcBef>
                <a:spcPts val="95"/>
              </a:spcBef>
            </a:pPr>
            <a:r>
              <a:rPr lang="en-IN" sz="1550" spc="-10" dirty="0">
                <a:latin typeface="Times New Roman" panose="02020603050405020304" pitchFamily="18" charset="0"/>
                <a:cs typeface="Times New Roman" panose="02020603050405020304" pitchFamily="18" charset="0"/>
              </a:rPr>
              <a:t>SK.T. Sharif</a:t>
            </a:r>
            <a:endParaRPr sz="1550" dirty="0">
              <a:latin typeface="Times New Roman" panose="02020603050405020304" pitchFamily="18" charset="0"/>
              <a:cs typeface="Times New Roman" panose="02020603050405020304" pitchFamily="18" charset="0"/>
            </a:endParaRPr>
          </a:p>
        </p:txBody>
      </p:sp>
      <p:sp>
        <p:nvSpPr>
          <p:cNvPr id="6" name="object 6"/>
          <p:cNvSpPr txBox="1"/>
          <p:nvPr/>
        </p:nvSpPr>
        <p:spPr>
          <a:xfrm>
            <a:off x="7452359" y="2186876"/>
            <a:ext cx="1386841" cy="1324080"/>
          </a:xfrm>
          <a:prstGeom prst="rect">
            <a:avLst/>
          </a:prstGeom>
        </p:spPr>
        <p:txBody>
          <a:bodyPr vert="horz" wrap="square" lIns="0" tIns="99695" rIns="0" bIns="0" rtlCol="0">
            <a:spAutoFit/>
          </a:bodyPr>
          <a:lstStyle/>
          <a:p>
            <a:pPr marL="12700">
              <a:lnSpc>
                <a:spcPct val="100000"/>
              </a:lnSpc>
              <a:spcBef>
                <a:spcPts val="785"/>
              </a:spcBef>
            </a:pPr>
            <a:r>
              <a:rPr sz="1550" dirty="0">
                <a:latin typeface="Times New Roman" panose="02020603050405020304" pitchFamily="18" charset="0"/>
                <a:cs typeface="Times New Roman" panose="02020603050405020304" pitchFamily="18" charset="0"/>
              </a:rPr>
              <a:t>(</a:t>
            </a:r>
            <a:r>
              <a:rPr lang="en-IN" sz="1550" dirty="0">
                <a:latin typeface="Times New Roman" panose="02020603050405020304" pitchFamily="18" charset="0"/>
                <a:cs typeface="Times New Roman" panose="02020603050405020304" pitchFamily="18" charset="0"/>
              </a:rPr>
              <a:t>22471A0598</a:t>
            </a:r>
            <a:r>
              <a:rPr sz="1550" spc="-20" dirty="0">
                <a:latin typeface="Times New Roman" panose="02020603050405020304" pitchFamily="18" charset="0"/>
                <a:cs typeface="Times New Roman" panose="02020603050405020304" pitchFamily="18" charset="0"/>
              </a:rPr>
              <a:t>)</a:t>
            </a:r>
            <a:endParaRPr sz="1550" dirty="0">
              <a:latin typeface="Times New Roman" panose="02020603050405020304" pitchFamily="18" charset="0"/>
              <a:cs typeface="Times New Roman" panose="02020603050405020304" pitchFamily="18" charset="0"/>
            </a:endParaRPr>
          </a:p>
          <a:p>
            <a:pPr marL="12700">
              <a:lnSpc>
                <a:spcPct val="100000"/>
              </a:lnSpc>
              <a:spcBef>
                <a:spcPts val="695"/>
              </a:spcBef>
            </a:pPr>
            <a:r>
              <a:rPr sz="1550" dirty="0">
                <a:latin typeface="Times New Roman" panose="02020603050405020304" pitchFamily="18" charset="0"/>
                <a:cs typeface="Times New Roman" panose="02020603050405020304" pitchFamily="18" charset="0"/>
              </a:rPr>
              <a:t>(</a:t>
            </a:r>
            <a:r>
              <a:rPr lang="en-IN" sz="1550" dirty="0">
                <a:latin typeface="Times New Roman" panose="02020603050405020304" pitchFamily="18" charset="0"/>
                <a:cs typeface="Times New Roman" panose="02020603050405020304" pitchFamily="18" charset="0"/>
              </a:rPr>
              <a:t>22471A0579</a:t>
            </a:r>
            <a:r>
              <a:rPr sz="1550" spc="-20" dirty="0">
                <a:latin typeface="Times New Roman" panose="02020603050405020304" pitchFamily="18" charset="0"/>
                <a:cs typeface="Times New Roman" panose="02020603050405020304" pitchFamily="18" charset="0"/>
              </a:rPr>
              <a:t>)</a:t>
            </a:r>
            <a:endParaRPr sz="1550" dirty="0">
              <a:latin typeface="Times New Roman" panose="02020603050405020304" pitchFamily="18" charset="0"/>
              <a:cs typeface="Times New Roman" panose="02020603050405020304" pitchFamily="18" charset="0"/>
            </a:endParaRPr>
          </a:p>
          <a:p>
            <a:pPr marL="12700">
              <a:lnSpc>
                <a:spcPct val="100000"/>
              </a:lnSpc>
              <a:spcBef>
                <a:spcPts val="695"/>
              </a:spcBef>
            </a:pPr>
            <a:r>
              <a:rPr sz="1550" dirty="0">
                <a:latin typeface="Times New Roman" panose="02020603050405020304" pitchFamily="18" charset="0"/>
                <a:cs typeface="Times New Roman" panose="02020603050405020304" pitchFamily="18" charset="0"/>
              </a:rPr>
              <a:t>(</a:t>
            </a:r>
            <a:r>
              <a:rPr lang="en-IN" sz="1550" dirty="0">
                <a:latin typeface="Times New Roman" panose="02020603050405020304" pitchFamily="18" charset="0"/>
                <a:cs typeface="Times New Roman" panose="02020603050405020304" pitchFamily="18" charset="0"/>
              </a:rPr>
              <a:t>22471A05D8</a:t>
            </a:r>
            <a:r>
              <a:rPr sz="1550" spc="-20" dirty="0">
                <a:latin typeface="Times New Roman" panose="02020603050405020304" pitchFamily="18" charset="0"/>
                <a:cs typeface="Times New Roman" panose="02020603050405020304" pitchFamily="18" charset="0"/>
              </a:rPr>
              <a:t>)</a:t>
            </a:r>
            <a:endParaRPr lang="en-IN" sz="1550" spc="-20" dirty="0">
              <a:latin typeface="Times New Roman" panose="02020603050405020304" pitchFamily="18" charset="0"/>
              <a:cs typeface="Times New Roman" panose="02020603050405020304" pitchFamily="18" charset="0"/>
            </a:endParaRPr>
          </a:p>
          <a:p>
            <a:pPr marL="12700">
              <a:lnSpc>
                <a:spcPct val="100000"/>
              </a:lnSpc>
              <a:spcBef>
                <a:spcPts val="695"/>
              </a:spcBef>
            </a:pPr>
            <a:r>
              <a:rPr lang="en-IN" sz="1550" spc="-20" dirty="0">
                <a:latin typeface="Times New Roman" panose="02020603050405020304" pitchFamily="18" charset="0"/>
                <a:cs typeface="Times New Roman" panose="02020603050405020304" pitchFamily="18" charset="0"/>
              </a:rPr>
              <a:t>(22471A05D5</a:t>
            </a:r>
            <a:r>
              <a:rPr lang="en-IN" sz="1550" spc="-20" dirty="0">
                <a:latin typeface="Times New Roman"/>
                <a:cs typeface="Times New Roman"/>
              </a:rPr>
              <a:t>)</a:t>
            </a:r>
            <a:endParaRPr sz="1550" dirty="0">
              <a:latin typeface="Times New Roman"/>
              <a:cs typeface="Times New Roman"/>
            </a:endParaRPr>
          </a:p>
        </p:txBody>
      </p:sp>
      <p:sp>
        <p:nvSpPr>
          <p:cNvPr id="7" name="object 7"/>
          <p:cNvSpPr txBox="1"/>
          <p:nvPr/>
        </p:nvSpPr>
        <p:spPr>
          <a:xfrm>
            <a:off x="4064634" y="3599878"/>
            <a:ext cx="4304665" cy="2249805"/>
          </a:xfrm>
          <a:prstGeom prst="rect">
            <a:avLst/>
          </a:prstGeom>
        </p:spPr>
        <p:txBody>
          <a:bodyPr vert="horz" wrap="square" lIns="0" tIns="12700" rIns="0" bIns="0" rtlCol="0">
            <a:spAutoFit/>
          </a:bodyPr>
          <a:lstStyle/>
          <a:p>
            <a:pPr algn="ctr">
              <a:lnSpc>
                <a:spcPct val="100000"/>
              </a:lnSpc>
              <a:spcBef>
                <a:spcPts val="100"/>
              </a:spcBef>
            </a:pPr>
            <a:r>
              <a:rPr sz="1800" dirty="0">
                <a:solidFill>
                  <a:srgbClr val="006600"/>
                </a:solidFill>
                <a:latin typeface="Times New Roman"/>
                <a:cs typeface="Times New Roman"/>
              </a:rPr>
              <a:t>Under</a:t>
            </a:r>
            <a:r>
              <a:rPr sz="1800" spc="20" dirty="0">
                <a:solidFill>
                  <a:srgbClr val="006600"/>
                </a:solidFill>
                <a:latin typeface="Times New Roman"/>
                <a:cs typeface="Times New Roman"/>
              </a:rPr>
              <a:t> </a:t>
            </a:r>
            <a:r>
              <a:rPr sz="1800" dirty="0">
                <a:solidFill>
                  <a:srgbClr val="006600"/>
                </a:solidFill>
                <a:latin typeface="Times New Roman"/>
                <a:cs typeface="Times New Roman"/>
              </a:rPr>
              <a:t>the</a:t>
            </a:r>
            <a:r>
              <a:rPr sz="1800" spc="-30" dirty="0">
                <a:solidFill>
                  <a:srgbClr val="006600"/>
                </a:solidFill>
                <a:latin typeface="Times New Roman"/>
                <a:cs typeface="Times New Roman"/>
              </a:rPr>
              <a:t> </a:t>
            </a:r>
            <a:r>
              <a:rPr sz="1800" dirty="0">
                <a:solidFill>
                  <a:srgbClr val="006600"/>
                </a:solidFill>
                <a:latin typeface="Times New Roman"/>
                <a:cs typeface="Times New Roman"/>
              </a:rPr>
              <a:t>Guidance</a:t>
            </a:r>
            <a:r>
              <a:rPr sz="1800" spc="-25" dirty="0">
                <a:solidFill>
                  <a:srgbClr val="006600"/>
                </a:solidFill>
                <a:latin typeface="Times New Roman"/>
                <a:cs typeface="Times New Roman"/>
              </a:rPr>
              <a:t> of,</a:t>
            </a:r>
            <a:endParaRPr sz="1800" dirty="0">
              <a:latin typeface="Times New Roman"/>
              <a:cs typeface="Times New Roman"/>
            </a:endParaRPr>
          </a:p>
          <a:p>
            <a:pPr algn="ctr">
              <a:lnSpc>
                <a:spcPct val="100000"/>
              </a:lnSpc>
              <a:spcBef>
                <a:spcPts val="1770"/>
              </a:spcBef>
            </a:pPr>
            <a:r>
              <a:rPr lang="en-IN" sz="1550" b="1" spc="-85" dirty="0">
                <a:latin typeface="Times New Roman"/>
                <a:cs typeface="Times New Roman"/>
              </a:rPr>
              <a:t>Abburi. Ramesh</a:t>
            </a:r>
            <a:r>
              <a:rPr sz="1550" b="1" spc="-85" dirty="0">
                <a:latin typeface="Times New Roman"/>
                <a:cs typeface="Times New Roman"/>
              </a:rPr>
              <a:t> </a:t>
            </a:r>
            <a:r>
              <a:rPr lang="en-IN" sz="1575" b="1" spc="-15" baseline="-15873" dirty="0">
                <a:latin typeface="Times New Roman"/>
                <a:cs typeface="Times New Roman"/>
              </a:rPr>
              <a:t>M. Tech</a:t>
            </a:r>
            <a:r>
              <a:rPr sz="1550" b="1" spc="-10" dirty="0">
                <a:latin typeface="Times New Roman"/>
                <a:cs typeface="Times New Roman"/>
              </a:rPr>
              <a:t>,</a:t>
            </a:r>
            <a:endParaRPr sz="1550" dirty="0">
              <a:latin typeface="Times New Roman"/>
              <a:cs typeface="Times New Roman"/>
            </a:endParaRPr>
          </a:p>
          <a:p>
            <a:pPr algn="ctr">
              <a:lnSpc>
                <a:spcPct val="100000"/>
              </a:lnSpc>
              <a:spcBef>
                <a:spcPts val="470"/>
              </a:spcBef>
            </a:pPr>
            <a:r>
              <a:rPr lang="en-IN" sz="1550" spc="-10">
                <a:solidFill>
                  <a:srgbClr val="888888"/>
                </a:solidFill>
                <a:latin typeface="Times New Roman"/>
                <a:cs typeface="Times New Roman"/>
              </a:rPr>
              <a:t>Assistant Professor</a:t>
            </a:r>
            <a:r>
              <a:rPr sz="1550" spc="-10">
                <a:solidFill>
                  <a:srgbClr val="888888"/>
                </a:solidFill>
                <a:latin typeface="Times New Roman"/>
                <a:cs typeface="Times New Roman"/>
              </a:rPr>
              <a:t>,</a:t>
            </a:r>
            <a:endParaRPr sz="1550" dirty="0">
              <a:latin typeface="Times New Roman"/>
              <a:cs typeface="Times New Roman"/>
            </a:endParaRPr>
          </a:p>
          <a:p>
            <a:pPr algn="ctr">
              <a:lnSpc>
                <a:spcPct val="100000"/>
              </a:lnSpc>
              <a:spcBef>
                <a:spcPts val="995"/>
              </a:spcBef>
            </a:pPr>
            <a:r>
              <a:rPr sz="1550" dirty="0">
                <a:solidFill>
                  <a:srgbClr val="888888"/>
                </a:solidFill>
                <a:latin typeface="Times New Roman"/>
                <a:cs typeface="Times New Roman"/>
              </a:rPr>
              <a:t>Department</a:t>
            </a:r>
            <a:r>
              <a:rPr sz="1550" spc="90" dirty="0">
                <a:solidFill>
                  <a:srgbClr val="888888"/>
                </a:solidFill>
                <a:latin typeface="Times New Roman"/>
                <a:cs typeface="Times New Roman"/>
              </a:rPr>
              <a:t> </a:t>
            </a:r>
            <a:r>
              <a:rPr sz="1550" dirty="0">
                <a:solidFill>
                  <a:srgbClr val="888888"/>
                </a:solidFill>
                <a:latin typeface="Times New Roman"/>
                <a:cs typeface="Times New Roman"/>
              </a:rPr>
              <a:t>of</a:t>
            </a:r>
            <a:r>
              <a:rPr sz="1550" spc="180" dirty="0">
                <a:solidFill>
                  <a:srgbClr val="888888"/>
                </a:solidFill>
                <a:latin typeface="Times New Roman"/>
                <a:cs typeface="Times New Roman"/>
              </a:rPr>
              <a:t> </a:t>
            </a:r>
            <a:r>
              <a:rPr sz="1550" dirty="0">
                <a:solidFill>
                  <a:srgbClr val="888888"/>
                </a:solidFill>
                <a:latin typeface="Times New Roman"/>
                <a:cs typeface="Times New Roman"/>
              </a:rPr>
              <a:t>Computer</a:t>
            </a:r>
            <a:r>
              <a:rPr sz="1550" spc="80" dirty="0">
                <a:solidFill>
                  <a:srgbClr val="888888"/>
                </a:solidFill>
                <a:latin typeface="Times New Roman"/>
                <a:cs typeface="Times New Roman"/>
              </a:rPr>
              <a:t> </a:t>
            </a:r>
            <a:r>
              <a:rPr sz="1550" dirty="0">
                <a:solidFill>
                  <a:srgbClr val="888888"/>
                </a:solidFill>
                <a:latin typeface="Times New Roman"/>
                <a:cs typeface="Times New Roman"/>
              </a:rPr>
              <a:t>Science</a:t>
            </a:r>
            <a:r>
              <a:rPr sz="1550" spc="145" dirty="0">
                <a:solidFill>
                  <a:srgbClr val="888888"/>
                </a:solidFill>
                <a:latin typeface="Times New Roman"/>
                <a:cs typeface="Times New Roman"/>
              </a:rPr>
              <a:t> </a:t>
            </a:r>
            <a:r>
              <a:rPr sz="1550" dirty="0">
                <a:solidFill>
                  <a:srgbClr val="888888"/>
                </a:solidFill>
                <a:latin typeface="Times New Roman"/>
                <a:cs typeface="Times New Roman"/>
              </a:rPr>
              <a:t>and</a:t>
            </a:r>
            <a:r>
              <a:rPr sz="1550" spc="135" dirty="0">
                <a:solidFill>
                  <a:srgbClr val="888888"/>
                </a:solidFill>
                <a:latin typeface="Times New Roman"/>
                <a:cs typeface="Times New Roman"/>
              </a:rPr>
              <a:t> </a:t>
            </a:r>
            <a:r>
              <a:rPr sz="1550" spc="-10" dirty="0">
                <a:solidFill>
                  <a:srgbClr val="888888"/>
                </a:solidFill>
                <a:latin typeface="Times New Roman"/>
                <a:cs typeface="Times New Roman"/>
              </a:rPr>
              <a:t>Engineering,</a:t>
            </a:r>
            <a:endParaRPr sz="1550" dirty="0">
              <a:latin typeface="Times New Roman"/>
              <a:cs typeface="Times New Roman"/>
            </a:endParaRPr>
          </a:p>
          <a:p>
            <a:pPr marL="57785" marR="61594" algn="ctr">
              <a:lnSpc>
                <a:spcPct val="173700"/>
              </a:lnSpc>
              <a:spcBef>
                <a:spcPts val="70"/>
              </a:spcBef>
            </a:pPr>
            <a:r>
              <a:rPr sz="1550" dirty="0">
                <a:solidFill>
                  <a:srgbClr val="888888"/>
                </a:solidFill>
                <a:latin typeface="Times New Roman"/>
                <a:cs typeface="Times New Roman"/>
              </a:rPr>
              <a:t>Narasaraopeta</a:t>
            </a:r>
            <a:r>
              <a:rPr sz="1550" spc="200" dirty="0">
                <a:solidFill>
                  <a:srgbClr val="888888"/>
                </a:solidFill>
                <a:latin typeface="Times New Roman"/>
                <a:cs typeface="Times New Roman"/>
              </a:rPr>
              <a:t> </a:t>
            </a:r>
            <a:r>
              <a:rPr sz="1550" dirty="0">
                <a:solidFill>
                  <a:srgbClr val="888888"/>
                </a:solidFill>
                <a:latin typeface="Times New Roman"/>
                <a:cs typeface="Times New Roman"/>
              </a:rPr>
              <a:t>Engineering</a:t>
            </a:r>
            <a:r>
              <a:rPr sz="1550" spc="185" dirty="0">
                <a:solidFill>
                  <a:srgbClr val="888888"/>
                </a:solidFill>
                <a:latin typeface="Times New Roman"/>
                <a:cs typeface="Times New Roman"/>
              </a:rPr>
              <a:t> </a:t>
            </a:r>
            <a:r>
              <a:rPr sz="1550" dirty="0">
                <a:solidFill>
                  <a:srgbClr val="888888"/>
                </a:solidFill>
                <a:latin typeface="Times New Roman"/>
                <a:cs typeface="Times New Roman"/>
              </a:rPr>
              <a:t>College</a:t>
            </a:r>
            <a:r>
              <a:rPr sz="1550" spc="204" dirty="0">
                <a:solidFill>
                  <a:srgbClr val="888888"/>
                </a:solidFill>
                <a:latin typeface="Times New Roman"/>
                <a:cs typeface="Times New Roman"/>
              </a:rPr>
              <a:t> </a:t>
            </a:r>
            <a:r>
              <a:rPr sz="1550" spc="-10" dirty="0">
                <a:solidFill>
                  <a:srgbClr val="888888"/>
                </a:solidFill>
                <a:latin typeface="Times New Roman"/>
                <a:cs typeface="Times New Roman"/>
              </a:rPr>
              <a:t>(Autonomous), </a:t>
            </a:r>
            <a:r>
              <a:rPr sz="1550" dirty="0">
                <a:solidFill>
                  <a:srgbClr val="888888"/>
                </a:solidFill>
                <a:latin typeface="Times New Roman"/>
                <a:cs typeface="Times New Roman"/>
              </a:rPr>
              <a:t>Narasaraopet-</a:t>
            </a:r>
            <a:r>
              <a:rPr sz="1550" spc="150" dirty="0">
                <a:solidFill>
                  <a:srgbClr val="888888"/>
                </a:solidFill>
                <a:latin typeface="Times New Roman"/>
                <a:cs typeface="Times New Roman"/>
              </a:rPr>
              <a:t> </a:t>
            </a:r>
            <a:r>
              <a:rPr sz="1550" dirty="0">
                <a:solidFill>
                  <a:srgbClr val="888888"/>
                </a:solidFill>
                <a:latin typeface="Times New Roman"/>
                <a:cs typeface="Times New Roman"/>
              </a:rPr>
              <a:t>522</a:t>
            </a:r>
            <a:r>
              <a:rPr sz="1550" spc="150" dirty="0">
                <a:solidFill>
                  <a:srgbClr val="888888"/>
                </a:solidFill>
                <a:latin typeface="Times New Roman"/>
                <a:cs typeface="Times New Roman"/>
              </a:rPr>
              <a:t> </a:t>
            </a:r>
            <a:r>
              <a:rPr sz="1550" spc="-20" dirty="0">
                <a:solidFill>
                  <a:srgbClr val="888888"/>
                </a:solidFill>
                <a:latin typeface="Times New Roman"/>
                <a:cs typeface="Times New Roman"/>
              </a:rPr>
              <a:t>601.</a:t>
            </a:r>
            <a:endParaRPr sz="1550" dirty="0">
              <a:latin typeface="Times New Roman"/>
              <a:cs typeface="Times New Roman"/>
            </a:endParaRPr>
          </a:p>
        </p:txBody>
      </p:sp>
      <p:pic>
        <p:nvPicPr>
          <p:cNvPr id="8" name="object 8"/>
          <p:cNvPicPr/>
          <p:nvPr/>
        </p:nvPicPr>
        <p:blipFill>
          <a:blip r:embed="rId3" cstate="print"/>
          <a:stretch>
            <a:fillRect/>
          </a:stretch>
        </p:blipFill>
        <p:spPr>
          <a:xfrm>
            <a:off x="66675" y="131344"/>
            <a:ext cx="3648074" cy="505326"/>
          </a:xfrm>
          <a:prstGeom prst="rect">
            <a:avLst/>
          </a:prstGeom>
        </p:spPr>
      </p:pic>
      <p:sp>
        <p:nvSpPr>
          <p:cNvPr id="9" name="object 9"/>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10" name="object 10"/>
          <p:cNvSpPr txBox="1"/>
          <p:nvPr/>
        </p:nvSpPr>
        <p:spPr>
          <a:xfrm>
            <a:off x="4429378" y="6451049"/>
            <a:ext cx="1060450"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11" name="object 11"/>
          <p:cNvSpPr txBox="1">
            <a:spLocks noGrp="1"/>
          </p:cNvSpPr>
          <p:nvPr>
            <p:ph type="ftr" sz="quarter" idx="5"/>
          </p:nvPr>
        </p:nvSpPr>
        <p:spPr>
          <a:xfrm>
            <a:off x="5505148" y="6451049"/>
            <a:ext cx="1197026"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12" name="object 12"/>
          <p:cNvSpPr txBox="1"/>
          <p:nvPr/>
        </p:nvSpPr>
        <p:spPr>
          <a:xfrm>
            <a:off x="6918198"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2</a:t>
            </a:fld>
            <a:endParaRPr spc="-25" dirty="0"/>
          </a:p>
        </p:txBody>
      </p:sp>
      <p:sp>
        <p:nvSpPr>
          <p:cNvPr id="15" name="TextBox 14">
            <a:extLst>
              <a:ext uri="{FF2B5EF4-FFF2-40B4-BE49-F238E27FC236}">
                <a16:creationId xmlns:a16="http://schemas.microsoft.com/office/drawing/2014/main" id="{484E036B-DB7C-BA98-2919-E0ED778D9B9E}"/>
              </a:ext>
            </a:extLst>
          </p:cNvPr>
          <p:cNvSpPr txBox="1"/>
          <p:nvPr/>
        </p:nvSpPr>
        <p:spPr>
          <a:xfrm flipH="1">
            <a:off x="3576409" y="1231656"/>
            <a:ext cx="5225469" cy="523220"/>
          </a:xfrm>
          <a:prstGeom prst="rect">
            <a:avLst/>
          </a:prstGeom>
          <a:noFill/>
        </p:spPr>
        <p:txBody>
          <a:bodyPr wrap="square" rtlCol="0">
            <a:spAutoFit/>
          </a:bodyPr>
          <a:lstStyle/>
          <a:p>
            <a:pPr algn="ctr"/>
            <a:r>
              <a:rPr lang="en-US" sz="2800" b="1" dirty="0">
                <a:solidFill>
                  <a:srgbClr val="FF0000"/>
                </a:solidFill>
                <a:effectLst>
                  <a:outerShdw blurRad="38100" dist="38100" dir="2700000" algn="tl">
                    <a:srgbClr val="000000">
                      <a:alpha val="43137"/>
                    </a:srgbClr>
                  </a:outerShdw>
                </a:effectLst>
              </a:rPr>
              <a:t>Fruit Quality Detection</a:t>
            </a:r>
            <a:endParaRPr lang="en-IN" sz="28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76E1A-C27E-CD8B-98E7-4C5C7BF5F47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5B2DBB8-5578-D63D-C7F1-6053880ED282}"/>
              </a:ext>
            </a:extLst>
          </p:cNvPr>
          <p:cNvSpPr txBox="1">
            <a:spLocks noGrp="1"/>
          </p:cNvSpPr>
          <p:nvPr>
            <p:ph type="title"/>
          </p:nvPr>
        </p:nvSpPr>
        <p:spPr>
          <a:prstGeom prst="rect">
            <a:avLst/>
          </a:prstGeom>
        </p:spPr>
        <p:txBody>
          <a:bodyPr vert="horz" wrap="square" lIns="0" tIns="262889" rIns="0" bIns="0" rtlCol="0">
            <a:spAutoFit/>
          </a:bodyPr>
          <a:lstStyle/>
          <a:p>
            <a:pPr marL="2910205">
              <a:lnSpc>
                <a:spcPct val="100000"/>
              </a:lnSpc>
              <a:spcBef>
                <a:spcPts val="130"/>
              </a:spcBef>
            </a:pPr>
            <a:r>
              <a:rPr spc="-10" dirty="0"/>
              <a:t>METHODOLOGY</a:t>
            </a:r>
          </a:p>
        </p:txBody>
      </p:sp>
      <p:sp>
        <p:nvSpPr>
          <p:cNvPr id="4" name="object 4">
            <a:extLst>
              <a:ext uri="{FF2B5EF4-FFF2-40B4-BE49-F238E27FC236}">
                <a16:creationId xmlns:a16="http://schemas.microsoft.com/office/drawing/2014/main" id="{92F11A5D-A4A5-5B3A-D537-584EBB4D9687}"/>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a:extLst>
              <a:ext uri="{FF2B5EF4-FFF2-40B4-BE49-F238E27FC236}">
                <a16:creationId xmlns:a16="http://schemas.microsoft.com/office/drawing/2014/main" id="{946A3DD3-0B6F-1CDE-1F70-C99DE7524377}"/>
              </a:ext>
            </a:extLst>
          </p:cNvPr>
          <p:cNvSpPr txBox="1"/>
          <p:nvPr/>
        </p:nvSpPr>
        <p:spPr>
          <a:xfrm>
            <a:off x="4429378" y="6451049"/>
            <a:ext cx="9808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a:extLst>
              <a:ext uri="{FF2B5EF4-FFF2-40B4-BE49-F238E27FC236}">
                <a16:creationId xmlns:a16="http://schemas.microsoft.com/office/drawing/2014/main" id="{8D030DFE-BED6-B858-20BA-3F4D7C99238E}"/>
              </a:ext>
            </a:extLst>
          </p:cNvPr>
          <p:cNvSpPr txBox="1">
            <a:spLocks noGrp="1"/>
          </p:cNvSpPr>
          <p:nvPr>
            <p:ph type="ftr" sz="quarter" idx="5"/>
          </p:nvPr>
        </p:nvSpPr>
        <p:spPr>
          <a:xfrm>
            <a:off x="5505148" y="6451049"/>
            <a:ext cx="1223010"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a:extLst>
              <a:ext uri="{FF2B5EF4-FFF2-40B4-BE49-F238E27FC236}">
                <a16:creationId xmlns:a16="http://schemas.microsoft.com/office/drawing/2014/main" id="{CEB2C2C9-1E48-7FAA-B41B-BE1C7650A9E5}"/>
              </a:ext>
            </a:extLst>
          </p:cNvPr>
          <p:cNvSpPr txBox="1"/>
          <p:nvPr/>
        </p:nvSpPr>
        <p:spPr>
          <a:xfrm>
            <a:off x="7772400" y="6451048"/>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a:extLst>
              <a:ext uri="{FF2B5EF4-FFF2-40B4-BE49-F238E27FC236}">
                <a16:creationId xmlns:a16="http://schemas.microsoft.com/office/drawing/2014/main" id="{3A950F77-EFD4-8CDA-C629-431642B8F0CF}"/>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20</a:t>
            </a:fld>
            <a:endParaRPr spc="-25" dirty="0"/>
          </a:p>
        </p:txBody>
      </p:sp>
      <p:sp>
        <p:nvSpPr>
          <p:cNvPr id="3" name="object 3">
            <a:extLst>
              <a:ext uri="{FF2B5EF4-FFF2-40B4-BE49-F238E27FC236}">
                <a16:creationId xmlns:a16="http://schemas.microsoft.com/office/drawing/2014/main" id="{3DEB0302-927B-6930-1829-9048A709ED46}"/>
              </a:ext>
            </a:extLst>
          </p:cNvPr>
          <p:cNvSpPr txBox="1"/>
          <p:nvPr/>
        </p:nvSpPr>
        <p:spPr>
          <a:xfrm>
            <a:off x="685801" y="1300222"/>
            <a:ext cx="3048000" cy="1746632"/>
          </a:xfrm>
          <a:prstGeom prst="rect">
            <a:avLst/>
          </a:prstGeom>
        </p:spPr>
        <p:txBody>
          <a:bodyPr vert="horz" wrap="square" lIns="0" tIns="60960" rIns="0" bIns="0" rtlCol="0">
            <a:spAutoFit/>
          </a:bodyPr>
          <a:lstStyle/>
          <a:p>
            <a:r>
              <a:rPr lang="en-US" sz="2800" b="1" dirty="0">
                <a:latin typeface="Times New Roman" panose="02020603050405020304" pitchFamily="18" charset="0"/>
                <a:cs typeface="Times New Roman" panose="02020603050405020304" pitchFamily="18" charset="0"/>
              </a:rPr>
              <a:t>2.1.3 AugMix </a:t>
            </a:r>
          </a:p>
          <a:p>
            <a:endParaRPr lang="en-US" sz="28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600" dirty="0">
              <a:latin typeface="Times New Roman" panose="02020603050405020304" pitchFamily="18" charset="0"/>
              <a:cs typeface="Times New Roman" panose="02020603050405020304" pitchFamily="18" charset="0"/>
            </a:endParaRPr>
          </a:p>
          <a:p>
            <a:endParaRPr sz="2750" dirty="0">
              <a:latin typeface="Times New Roman"/>
              <a:cs typeface="Times New Roman"/>
            </a:endParaRPr>
          </a:p>
        </p:txBody>
      </p:sp>
      <p:sp>
        <p:nvSpPr>
          <p:cNvPr id="13" name="TextBox 12">
            <a:extLst>
              <a:ext uri="{FF2B5EF4-FFF2-40B4-BE49-F238E27FC236}">
                <a16:creationId xmlns:a16="http://schemas.microsoft.com/office/drawing/2014/main" id="{EB9C425F-5C48-E8A0-CF01-2B2404C4BAE8}"/>
              </a:ext>
            </a:extLst>
          </p:cNvPr>
          <p:cNvSpPr txBox="1"/>
          <p:nvPr/>
        </p:nvSpPr>
        <p:spPr>
          <a:xfrm>
            <a:off x="917576" y="5207296"/>
            <a:ext cx="10588624" cy="677108"/>
          </a:xfrm>
          <a:prstGeom prst="rect">
            <a:avLst/>
          </a:prstGeom>
          <a:noFill/>
        </p:spPr>
        <p:txBody>
          <a:bodyPr wrap="square" rtlCol="0">
            <a:spAutoFit/>
          </a:bodyPr>
          <a:lstStyle/>
          <a:p>
            <a:endParaRPr lang="en-US" sz="2000" dirty="0"/>
          </a:p>
          <a:p>
            <a:endParaRPr lang="en-IN" dirty="0"/>
          </a:p>
        </p:txBody>
      </p:sp>
      <p:sp>
        <p:nvSpPr>
          <p:cNvPr id="9" name="Rectangle 8">
            <a:extLst>
              <a:ext uri="{FF2B5EF4-FFF2-40B4-BE49-F238E27FC236}">
                <a16:creationId xmlns:a16="http://schemas.microsoft.com/office/drawing/2014/main" id="{D3CB2466-D735-7FDA-6A4F-8C750310B06A}"/>
              </a:ext>
            </a:extLst>
          </p:cNvPr>
          <p:cNvSpPr/>
          <p:nvPr/>
        </p:nvSpPr>
        <p:spPr>
          <a:xfrm>
            <a:off x="917576" y="2213457"/>
            <a:ext cx="10588624" cy="2803880"/>
          </a:xfrm>
          <a:prstGeom prst="rect">
            <a:avLst/>
          </a:prstGeom>
          <a:no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noFill/>
              <a:effectLst>
                <a:glow rad="139700">
                  <a:schemeClr val="accent3">
                    <a:satMod val="175000"/>
                    <a:alpha val="40000"/>
                  </a:schemeClr>
                </a:glow>
              </a:effectLst>
            </a:endParaRPr>
          </a:p>
        </p:txBody>
      </p:sp>
      <p:sp>
        <p:nvSpPr>
          <p:cNvPr id="25" name="TextBox 24">
            <a:extLst>
              <a:ext uri="{FF2B5EF4-FFF2-40B4-BE49-F238E27FC236}">
                <a16:creationId xmlns:a16="http://schemas.microsoft.com/office/drawing/2014/main" id="{0025F71A-DA20-29CA-F936-4C0D1A4EB1BF}"/>
              </a:ext>
            </a:extLst>
          </p:cNvPr>
          <p:cNvSpPr txBox="1"/>
          <p:nvPr/>
        </p:nvSpPr>
        <p:spPr>
          <a:xfrm>
            <a:off x="980077" y="5153881"/>
            <a:ext cx="10664825" cy="1323439"/>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AugMix</a:t>
            </a:r>
            <a:r>
              <a:rPr lang="en-US" sz="2000" dirty="0">
                <a:latin typeface="Times New Roman" panose="02020603050405020304" pitchFamily="18" charset="0"/>
                <a:cs typeface="Times New Roman" panose="02020603050405020304" pitchFamily="18" charset="0"/>
              </a:rPr>
              <a:t> augmentation combines multiple randomly augmented versions of a training image by mixing them together along with the original image.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The final label remains unchanged, improving model robustness and generalization against image distortions.</a:t>
            </a:r>
            <a:endParaRPr lang="en-IN" sz="20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F610883E-5954-760B-4013-0256E9E5C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1376" y="1765132"/>
            <a:ext cx="8653526" cy="3919076"/>
          </a:xfrm>
          <a:prstGeom prst="rect">
            <a:avLst/>
          </a:prstGeom>
        </p:spPr>
      </p:pic>
      <p:pic>
        <p:nvPicPr>
          <p:cNvPr id="18" name="Picture 17">
            <a:extLst>
              <a:ext uri="{FF2B5EF4-FFF2-40B4-BE49-F238E27FC236}">
                <a16:creationId xmlns:a16="http://schemas.microsoft.com/office/drawing/2014/main" id="{C5C63562-90B6-66A6-D747-95CCD1E1E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 y="2335253"/>
            <a:ext cx="2863106" cy="1746632"/>
          </a:xfrm>
          <a:prstGeom prst="rect">
            <a:avLst/>
          </a:prstGeom>
        </p:spPr>
      </p:pic>
      <p:sp>
        <p:nvSpPr>
          <p:cNvPr id="21" name="TextBox 20">
            <a:extLst>
              <a:ext uri="{FF2B5EF4-FFF2-40B4-BE49-F238E27FC236}">
                <a16:creationId xmlns:a16="http://schemas.microsoft.com/office/drawing/2014/main" id="{0007C0B6-EA86-D428-F179-7F0132FAF7CA}"/>
              </a:ext>
            </a:extLst>
          </p:cNvPr>
          <p:cNvSpPr txBox="1"/>
          <p:nvPr/>
        </p:nvSpPr>
        <p:spPr>
          <a:xfrm>
            <a:off x="2477040" y="3013501"/>
            <a:ext cx="609600" cy="830997"/>
          </a:xfrm>
          <a:prstGeom prst="rect">
            <a:avLst/>
          </a:prstGeom>
          <a:noFill/>
        </p:spPr>
        <p:txBody>
          <a:bodyPr wrap="square" rtlCol="0">
            <a:spAutoFit/>
          </a:bodyPr>
          <a:lstStyle/>
          <a:p>
            <a:r>
              <a:rPr lang="en-IN" sz="4800" dirty="0"/>
              <a:t>=</a:t>
            </a:r>
          </a:p>
        </p:txBody>
      </p:sp>
      <p:sp>
        <p:nvSpPr>
          <p:cNvPr id="26" name="TextBox 25">
            <a:extLst>
              <a:ext uri="{FF2B5EF4-FFF2-40B4-BE49-F238E27FC236}">
                <a16:creationId xmlns:a16="http://schemas.microsoft.com/office/drawing/2014/main" id="{9EAA3529-33F2-C446-1979-B68F945D7D9D}"/>
              </a:ext>
            </a:extLst>
          </p:cNvPr>
          <p:cNvSpPr txBox="1"/>
          <p:nvPr/>
        </p:nvSpPr>
        <p:spPr>
          <a:xfrm>
            <a:off x="917575" y="4142012"/>
            <a:ext cx="1879781"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Original Image</a:t>
            </a:r>
          </a:p>
        </p:txBody>
      </p:sp>
      <p:sp>
        <p:nvSpPr>
          <p:cNvPr id="28" name="TextBox 27">
            <a:extLst>
              <a:ext uri="{FF2B5EF4-FFF2-40B4-BE49-F238E27FC236}">
                <a16:creationId xmlns:a16="http://schemas.microsoft.com/office/drawing/2014/main" id="{95A6405A-4E0F-C181-9DF1-3BA006A62B0A}"/>
              </a:ext>
            </a:extLst>
          </p:cNvPr>
          <p:cNvSpPr txBox="1"/>
          <p:nvPr/>
        </p:nvSpPr>
        <p:spPr>
          <a:xfrm>
            <a:off x="3451913" y="4235919"/>
            <a:ext cx="8359004" cy="523220"/>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  Rotation                    Brightness                         Contrast                        Colour Jitter                 Translation</a:t>
            </a:r>
          </a:p>
          <a:p>
            <a:r>
              <a:rPr lang="en-IN" sz="1400" dirty="0">
                <a:latin typeface="Times New Roman" panose="02020603050405020304" pitchFamily="18" charset="0"/>
                <a:cs typeface="Times New Roman" panose="02020603050405020304" pitchFamily="18" charset="0"/>
              </a:rPr>
              <a:t>                                      Change                          Adjustment                     </a:t>
            </a:r>
          </a:p>
        </p:txBody>
      </p:sp>
      <p:sp>
        <p:nvSpPr>
          <p:cNvPr id="29" name="TextBox 28">
            <a:extLst>
              <a:ext uri="{FF2B5EF4-FFF2-40B4-BE49-F238E27FC236}">
                <a16:creationId xmlns:a16="http://schemas.microsoft.com/office/drawing/2014/main" id="{792615C8-B5CC-6B96-EF8B-AD359C187FBE}"/>
              </a:ext>
            </a:extLst>
          </p:cNvPr>
          <p:cNvSpPr txBox="1"/>
          <p:nvPr/>
        </p:nvSpPr>
        <p:spPr>
          <a:xfrm>
            <a:off x="4711212" y="2308028"/>
            <a:ext cx="5840406"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Multi-Augmentation Strategy in AugMix</a:t>
            </a:r>
          </a:p>
        </p:txBody>
      </p:sp>
    </p:spTree>
    <p:extLst>
      <p:ext uri="{BB962C8B-B14F-4D97-AF65-F5344CB8AC3E}">
        <p14:creationId xmlns:p14="http://schemas.microsoft.com/office/powerpoint/2010/main" val="1310295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48E1D-23A8-DBF9-4CE5-3E8775D5D67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FE96CDE-A5FC-3E66-7DE4-6F9494FBF077}"/>
              </a:ext>
            </a:extLst>
          </p:cNvPr>
          <p:cNvSpPr txBox="1">
            <a:spLocks noGrp="1"/>
          </p:cNvSpPr>
          <p:nvPr>
            <p:ph type="title"/>
          </p:nvPr>
        </p:nvSpPr>
        <p:spPr>
          <a:prstGeom prst="rect">
            <a:avLst/>
          </a:prstGeom>
        </p:spPr>
        <p:txBody>
          <a:bodyPr vert="horz" wrap="square" lIns="0" tIns="262889" rIns="0" bIns="0" rtlCol="0">
            <a:spAutoFit/>
          </a:bodyPr>
          <a:lstStyle/>
          <a:p>
            <a:pPr marL="2910205">
              <a:lnSpc>
                <a:spcPct val="100000"/>
              </a:lnSpc>
              <a:spcBef>
                <a:spcPts val="130"/>
              </a:spcBef>
            </a:pPr>
            <a:r>
              <a:rPr spc="-10" dirty="0"/>
              <a:t>METHODOLOGY</a:t>
            </a:r>
          </a:p>
        </p:txBody>
      </p:sp>
      <p:sp>
        <p:nvSpPr>
          <p:cNvPr id="4" name="object 4">
            <a:extLst>
              <a:ext uri="{FF2B5EF4-FFF2-40B4-BE49-F238E27FC236}">
                <a16:creationId xmlns:a16="http://schemas.microsoft.com/office/drawing/2014/main" id="{31A21895-9B90-CDB6-5339-EB706416FE2C}"/>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a:extLst>
              <a:ext uri="{FF2B5EF4-FFF2-40B4-BE49-F238E27FC236}">
                <a16:creationId xmlns:a16="http://schemas.microsoft.com/office/drawing/2014/main" id="{2AA05A7B-4AEF-1560-0E3C-CAC86C18129E}"/>
              </a:ext>
            </a:extLst>
          </p:cNvPr>
          <p:cNvSpPr txBox="1"/>
          <p:nvPr/>
        </p:nvSpPr>
        <p:spPr>
          <a:xfrm>
            <a:off x="4429378" y="6451049"/>
            <a:ext cx="9808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a:extLst>
              <a:ext uri="{FF2B5EF4-FFF2-40B4-BE49-F238E27FC236}">
                <a16:creationId xmlns:a16="http://schemas.microsoft.com/office/drawing/2014/main" id="{57588E14-EE9B-0F21-51BF-CBFB3C9D2ACC}"/>
              </a:ext>
            </a:extLst>
          </p:cNvPr>
          <p:cNvSpPr txBox="1">
            <a:spLocks noGrp="1"/>
          </p:cNvSpPr>
          <p:nvPr>
            <p:ph type="ftr" sz="quarter" idx="5"/>
          </p:nvPr>
        </p:nvSpPr>
        <p:spPr>
          <a:xfrm>
            <a:off x="5505148" y="6451049"/>
            <a:ext cx="1223010"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a:extLst>
              <a:ext uri="{FF2B5EF4-FFF2-40B4-BE49-F238E27FC236}">
                <a16:creationId xmlns:a16="http://schemas.microsoft.com/office/drawing/2014/main" id="{63ABEF18-BBA2-32F6-6AB4-A6CED597696E}"/>
              </a:ext>
            </a:extLst>
          </p:cNvPr>
          <p:cNvSpPr txBox="1"/>
          <p:nvPr/>
        </p:nvSpPr>
        <p:spPr>
          <a:xfrm>
            <a:off x="7280179"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a:extLst>
              <a:ext uri="{FF2B5EF4-FFF2-40B4-BE49-F238E27FC236}">
                <a16:creationId xmlns:a16="http://schemas.microsoft.com/office/drawing/2014/main" id="{2C71A1F2-7A47-E83B-C8FF-A4C2E13ED5CA}"/>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21</a:t>
            </a:fld>
            <a:endParaRPr spc="-25" dirty="0"/>
          </a:p>
        </p:txBody>
      </p:sp>
      <p:sp>
        <p:nvSpPr>
          <p:cNvPr id="3" name="object 3">
            <a:extLst>
              <a:ext uri="{FF2B5EF4-FFF2-40B4-BE49-F238E27FC236}">
                <a16:creationId xmlns:a16="http://schemas.microsoft.com/office/drawing/2014/main" id="{ADEB67B9-F2A3-C574-13FA-B21636B00FE9}"/>
              </a:ext>
            </a:extLst>
          </p:cNvPr>
          <p:cNvSpPr txBox="1"/>
          <p:nvPr/>
        </p:nvSpPr>
        <p:spPr>
          <a:xfrm>
            <a:off x="685801" y="1483468"/>
            <a:ext cx="10896600" cy="4978286"/>
          </a:xfrm>
          <a:prstGeom prst="rect">
            <a:avLst/>
          </a:prstGeom>
        </p:spPr>
        <p:txBody>
          <a:bodyPr vert="horz" wrap="square" lIns="0" tIns="60960" rIns="0" bIns="0" rtlCol="0">
            <a:spAutoFit/>
          </a:bodyPr>
          <a:lstStyle/>
          <a:p>
            <a:r>
              <a:rPr lang="en-IN" sz="2800" b="1" dirty="0">
                <a:latin typeface="Times New Roman" panose="02020603050405020304" pitchFamily="18" charset="0"/>
                <a:cs typeface="Times New Roman" panose="02020603050405020304" pitchFamily="18" charset="0"/>
              </a:rPr>
              <a:t>3.Model Architecture</a:t>
            </a:r>
          </a:p>
          <a:p>
            <a:endParaRPr lang="en-IN" b="1"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IN" sz="2700" b="1" dirty="0">
                <a:latin typeface="Times New Roman" panose="02020603050405020304" pitchFamily="18" charset="0"/>
                <a:cs typeface="Times New Roman" panose="02020603050405020304" pitchFamily="18" charset="0"/>
              </a:rPr>
              <a:t>Stage 1: Fruit Classification</a:t>
            </a:r>
            <a:endParaRPr lang="en-IN" sz="2700" dirty="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 Model: </a:t>
            </a:r>
            <a:r>
              <a:rPr lang="en-IN" sz="2400" b="1" dirty="0">
                <a:latin typeface="Times New Roman" panose="02020603050405020304" pitchFamily="18" charset="0"/>
                <a:cs typeface="Times New Roman" panose="02020603050405020304" pitchFamily="18" charset="0"/>
              </a:rPr>
              <a:t>ConvNeXt-Tiny</a:t>
            </a:r>
            <a:r>
              <a:rPr lang="en-IN" sz="2400" dirty="0">
                <a:latin typeface="Times New Roman" panose="02020603050405020304" pitchFamily="18" charset="0"/>
                <a:cs typeface="Times New Roman" panose="02020603050405020304" pitchFamily="18" charset="0"/>
              </a:rPr>
              <a:t> (pretrained on ImageNet)</a:t>
            </a:r>
          </a:p>
          <a:p>
            <a:pPr marL="342900" lvl="1"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 Task: Classify images into six fruit types.</a:t>
            </a:r>
          </a:p>
          <a:p>
            <a:pPr marL="342900" lvl="1"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 Optimizer: </a:t>
            </a:r>
            <a:r>
              <a:rPr lang="en-IN" sz="2400" b="1" dirty="0">
                <a:latin typeface="Times New Roman" panose="02020603050405020304" pitchFamily="18" charset="0"/>
                <a:cs typeface="Times New Roman" panose="02020603050405020304" pitchFamily="18" charset="0"/>
              </a:rPr>
              <a:t>Adam (lr=1e-4)</a:t>
            </a:r>
            <a:r>
              <a:rPr lang="en-IN" sz="2400" dirty="0">
                <a:latin typeface="Times New Roman" panose="02020603050405020304" pitchFamily="18" charset="0"/>
                <a:cs typeface="Times New Roman" panose="02020603050405020304" pitchFamily="18" charset="0"/>
              </a:rPr>
              <a:t> | Loss: </a:t>
            </a:r>
            <a:r>
              <a:rPr lang="en-IN" sz="2400" b="1" dirty="0">
                <a:latin typeface="Times New Roman" panose="02020603050405020304" pitchFamily="18" charset="0"/>
                <a:cs typeface="Times New Roman" panose="02020603050405020304" pitchFamily="18" charset="0"/>
              </a:rPr>
              <a:t>Categorical Crossentropy</a:t>
            </a:r>
            <a:endParaRPr lang="en-IN" sz="2400" dirty="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Trained for </a:t>
            </a:r>
            <a:r>
              <a:rPr lang="en-IN" sz="2400" b="1" dirty="0">
                <a:latin typeface="Times New Roman" panose="02020603050405020304" pitchFamily="18" charset="0"/>
                <a:cs typeface="Times New Roman" panose="02020603050405020304" pitchFamily="18" charset="0"/>
              </a:rPr>
              <a:t>50 epochs</a:t>
            </a:r>
            <a:r>
              <a:rPr lang="en-IN" sz="2400" dirty="0">
                <a:latin typeface="Times New Roman" panose="02020603050405020304" pitchFamily="18" charset="0"/>
                <a:cs typeface="Times New Roman" panose="02020603050405020304" pitchFamily="18" charset="0"/>
              </a:rPr>
              <a:t> with early stopping and checkpointing.</a:t>
            </a:r>
          </a:p>
          <a:p>
            <a:pPr marL="342900" lvl="1"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IN" sz="2700" b="1" dirty="0">
                <a:latin typeface="Times New Roman" panose="02020603050405020304" pitchFamily="18" charset="0"/>
                <a:cs typeface="Times New Roman" panose="02020603050405020304" pitchFamily="18" charset="0"/>
              </a:rPr>
              <a:t>Stage 2: Quality Grading</a:t>
            </a:r>
            <a:endParaRPr lang="en-IN" sz="2700" dirty="0">
              <a:latin typeface="Times New Roman" panose="02020603050405020304" pitchFamily="18" charset="0"/>
              <a:cs typeface="Times New Roman" panose="02020603050405020304" pitchFamily="18" charset="0"/>
            </a:endParaRPr>
          </a:p>
          <a:p>
            <a:pPr marL="342900" lvl="1"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 Model: </a:t>
            </a:r>
            <a:r>
              <a:rPr lang="en-IN" sz="2400" b="1" dirty="0">
                <a:latin typeface="Times New Roman" panose="02020603050405020304" pitchFamily="18" charset="0"/>
                <a:cs typeface="Times New Roman" panose="02020603050405020304" pitchFamily="18" charset="0"/>
              </a:rPr>
              <a:t>EfficientNetV2-B0</a:t>
            </a:r>
            <a:r>
              <a:rPr lang="en-IN" sz="2400" dirty="0">
                <a:latin typeface="Times New Roman" panose="02020603050405020304" pitchFamily="18" charset="0"/>
                <a:cs typeface="Times New Roman" panose="02020603050405020304" pitchFamily="18" charset="0"/>
              </a:rPr>
              <a:t> (fine-tuned using transfer learning).</a:t>
            </a:r>
          </a:p>
          <a:p>
            <a:pPr marL="342900" lvl="1"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 Task: Predict fruit quality (Good, Mixed, Bad).</a:t>
            </a:r>
          </a:p>
          <a:p>
            <a:pPr marL="342900" lvl="1"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 Reused extracted features from Stage 1 for </a:t>
            </a:r>
            <a:r>
              <a:rPr lang="en-IN" sz="2400" b="1" dirty="0">
                <a:latin typeface="Times New Roman" panose="02020603050405020304" pitchFamily="18" charset="0"/>
                <a:cs typeface="Times New Roman" panose="02020603050405020304" pitchFamily="18" charset="0"/>
              </a:rPr>
              <a:t>same-domain transfer learning</a:t>
            </a:r>
            <a:r>
              <a:rPr lang="en-IN" sz="2400" dirty="0">
                <a:latin typeface="Times New Roman" panose="02020603050405020304" pitchFamily="18" charset="0"/>
                <a:cs typeface="Times New Roman" panose="02020603050405020304" pitchFamily="18" charset="0"/>
              </a:rPr>
              <a:t>.</a:t>
            </a:r>
          </a:p>
          <a:p>
            <a:endParaRPr sz="27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1450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8634C-3886-6FDC-5A38-F7E25526EA3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BC07E7B-318B-DD25-7473-409101B86E1B}"/>
              </a:ext>
            </a:extLst>
          </p:cNvPr>
          <p:cNvSpPr txBox="1">
            <a:spLocks noGrp="1"/>
          </p:cNvSpPr>
          <p:nvPr>
            <p:ph type="title"/>
          </p:nvPr>
        </p:nvSpPr>
        <p:spPr>
          <a:prstGeom prst="rect">
            <a:avLst/>
          </a:prstGeom>
        </p:spPr>
        <p:txBody>
          <a:bodyPr vert="horz" wrap="square" lIns="0" tIns="262889" rIns="0" bIns="0" rtlCol="0">
            <a:spAutoFit/>
          </a:bodyPr>
          <a:lstStyle/>
          <a:p>
            <a:pPr marL="2910205">
              <a:lnSpc>
                <a:spcPct val="100000"/>
              </a:lnSpc>
              <a:spcBef>
                <a:spcPts val="130"/>
              </a:spcBef>
            </a:pPr>
            <a:r>
              <a:rPr spc="-10" dirty="0"/>
              <a:t>METHODOLOGY</a:t>
            </a:r>
          </a:p>
        </p:txBody>
      </p:sp>
      <p:sp>
        <p:nvSpPr>
          <p:cNvPr id="4" name="object 4">
            <a:extLst>
              <a:ext uri="{FF2B5EF4-FFF2-40B4-BE49-F238E27FC236}">
                <a16:creationId xmlns:a16="http://schemas.microsoft.com/office/drawing/2014/main" id="{21B9A7AB-FF40-E563-0DC3-1E3C244F669E}"/>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a:extLst>
              <a:ext uri="{FF2B5EF4-FFF2-40B4-BE49-F238E27FC236}">
                <a16:creationId xmlns:a16="http://schemas.microsoft.com/office/drawing/2014/main" id="{6C18F3B5-D375-6F8F-0370-17ECA8908241}"/>
              </a:ext>
            </a:extLst>
          </p:cNvPr>
          <p:cNvSpPr txBox="1"/>
          <p:nvPr/>
        </p:nvSpPr>
        <p:spPr>
          <a:xfrm>
            <a:off x="4429378" y="6451049"/>
            <a:ext cx="9808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a:extLst>
              <a:ext uri="{FF2B5EF4-FFF2-40B4-BE49-F238E27FC236}">
                <a16:creationId xmlns:a16="http://schemas.microsoft.com/office/drawing/2014/main" id="{B5565F29-9E1B-D448-16B5-82624F26219E}"/>
              </a:ext>
            </a:extLst>
          </p:cNvPr>
          <p:cNvSpPr txBox="1">
            <a:spLocks noGrp="1"/>
          </p:cNvSpPr>
          <p:nvPr>
            <p:ph type="ftr" sz="quarter" idx="5"/>
          </p:nvPr>
        </p:nvSpPr>
        <p:spPr>
          <a:xfrm>
            <a:off x="5505148" y="6451049"/>
            <a:ext cx="1223010"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a:extLst>
              <a:ext uri="{FF2B5EF4-FFF2-40B4-BE49-F238E27FC236}">
                <a16:creationId xmlns:a16="http://schemas.microsoft.com/office/drawing/2014/main" id="{B02A1DD5-F013-080D-B20E-12476BC1FDB3}"/>
              </a:ext>
            </a:extLst>
          </p:cNvPr>
          <p:cNvSpPr txBox="1"/>
          <p:nvPr/>
        </p:nvSpPr>
        <p:spPr>
          <a:xfrm>
            <a:off x="7280179"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a:extLst>
              <a:ext uri="{FF2B5EF4-FFF2-40B4-BE49-F238E27FC236}">
                <a16:creationId xmlns:a16="http://schemas.microsoft.com/office/drawing/2014/main" id="{F57F1D63-B779-CB61-F96F-F5C367EFBC2A}"/>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22</a:t>
            </a:fld>
            <a:endParaRPr spc="-25" dirty="0"/>
          </a:p>
        </p:txBody>
      </p:sp>
      <p:sp>
        <p:nvSpPr>
          <p:cNvPr id="3" name="object 3">
            <a:extLst>
              <a:ext uri="{FF2B5EF4-FFF2-40B4-BE49-F238E27FC236}">
                <a16:creationId xmlns:a16="http://schemas.microsoft.com/office/drawing/2014/main" id="{1B9C3232-EDC6-D585-15C1-81FCA9AF2495}"/>
              </a:ext>
            </a:extLst>
          </p:cNvPr>
          <p:cNvSpPr txBox="1"/>
          <p:nvPr/>
        </p:nvSpPr>
        <p:spPr>
          <a:xfrm>
            <a:off x="668353" y="1295400"/>
            <a:ext cx="10101072" cy="1715854"/>
          </a:xfrm>
          <a:prstGeom prst="rect">
            <a:avLst/>
          </a:prstGeom>
        </p:spPr>
        <p:txBody>
          <a:bodyPr vert="horz" wrap="square" lIns="0" tIns="60960" rIns="0" bIns="0" rtlCol="0">
            <a:spAutoFit/>
          </a:bodyPr>
          <a:lstStyle/>
          <a:p>
            <a:pPr algn="l"/>
            <a:r>
              <a:rPr lang="en-IN" sz="2800" b="1" dirty="0">
                <a:latin typeface="Times New Roman" panose="02020603050405020304" pitchFamily="18" charset="0"/>
                <a:cs typeface="Times New Roman" panose="02020603050405020304" pitchFamily="18" charset="0"/>
              </a:rPr>
              <a:t>3.1 </a:t>
            </a:r>
            <a:r>
              <a:rPr lang="en-US" sz="2800" b="1" dirty="0">
                <a:latin typeface="Times New Roman" panose="02020603050405020304" pitchFamily="18" charset="0"/>
                <a:cs typeface="Times New Roman" panose="02020603050405020304" pitchFamily="18" charset="0"/>
              </a:rPr>
              <a:t>Two-Stage Deep Learning Model Architecture</a:t>
            </a:r>
            <a:endParaRPr lang="en-IN" sz="2800" b="1"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sz="275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1528A0E-E41D-EE5A-06AA-8AE3D32B06A2}"/>
              </a:ext>
            </a:extLst>
          </p:cNvPr>
          <p:cNvSpPr txBox="1"/>
          <p:nvPr/>
        </p:nvSpPr>
        <p:spPr>
          <a:xfrm>
            <a:off x="5682502" y="2011586"/>
            <a:ext cx="5841145" cy="4524315"/>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Stage 1: Fruit Classification</a:t>
            </a:r>
          </a:p>
          <a:p>
            <a:r>
              <a:rPr lang="en-IN" b="1" dirty="0">
                <a:latin typeface="Times New Roman" panose="02020603050405020304" pitchFamily="18" charset="0"/>
                <a:cs typeface="Times New Roman" panose="02020603050405020304" pitchFamily="18" charset="0"/>
              </a:rPr>
              <a:t>Backbone:</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ConvNeXt</a:t>
            </a:r>
            <a:r>
              <a:rPr lang="en-IN" dirty="0">
                <a:latin typeface="Times New Roman" panose="02020603050405020304" pitchFamily="18" charset="0"/>
                <a:cs typeface="Times New Roman" panose="02020603050405020304" pitchFamily="18" charset="0"/>
              </a:rPr>
              <a:t>-Tiny</a:t>
            </a:r>
          </a:p>
          <a:p>
            <a:r>
              <a:rPr lang="en-IN" b="1" dirty="0">
                <a:latin typeface="Times New Roman" panose="02020603050405020304" pitchFamily="18" charset="0"/>
                <a:cs typeface="Times New Roman" panose="02020603050405020304" pitchFamily="18" charset="0"/>
              </a:rPr>
              <a:t>Pretraining:</a:t>
            </a:r>
            <a:r>
              <a:rPr lang="en-IN" dirty="0">
                <a:latin typeface="Times New Roman" panose="02020603050405020304" pitchFamily="18" charset="0"/>
                <a:cs typeface="Times New Roman" panose="02020603050405020304" pitchFamily="18" charset="0"/>
              </a:rPr>
              <a:t> ImageNet</a:t>
            </a:r>
          </a:p>
          <a:p>
            <a:r>
              <a:rPr lang="en-IN" b="1" dirty="0">
                <a:latin typeface="Times New Roman" panose="02020603050405020304" pitchFamily="18" charset="0"/>
                <a:cs typeface="Times New Roman" panose="02020603050405020304" pitchFamily="18" charset="0"/>
              </a:rPr>
              <a:t>Global Average Pooling:</a:t>
            </a:r>
            <a:r>
              <a:rPr lang="en-IN" dirty="0">
                <a:latin typeface="Times New Roman" panose="02020603050405020304" pitchFamily="18" charset="0"/>
                <a:cs typeface="Times New Roman" panose="02020603050405020304" pitchFamily="18" charset="0"/>
              </a:rPr>
              <a:t> Reduces spatial dimensions</a:t>
            </a:r>
          </a:p>
          <a:p>
            <a:r>
              <a:rPr lang="en-IN" b="1" dirty="0">
                <a:latin typeface="Times New Roman" panose="02020603050405020304" pitchFamily="18" charset="0"/>
                <a:cs typeface="Times New Roman" panose="02020603050405020304" pitchFamily="18" charset="0"/>
              </a:rPr>
              <a:t>Dense Layer:</a:t>
            </a:r>
            <a:r>
              <a:rPr lang="en-IN" dirty="0">
                <a:latin typeface="Times New Roman" panose="02020603050405020304" pitchFamily="18" charset="0"/>
                <a:cs typeface="Times New Roman" panose="02020603050405020304" pitchFamily="18" charset="0"/>
              </a:rPr>
              <a:t> 256 neurons + Dropout (0.3)</a:t>
            </a:r>
          </a:p>
          <a:p>
            <a:r>
              <a:rPr lang="en-IN" b="1" dirty="0">
                <a:latin typeface="Times New Roman" panose="02020603050405020304" pitchFamily="18" charset="0"/>
                <a:cs typeface="Times New Roman" panose="02020603050405020304" pitchFamily="18" charset="0"/>
              </a:rPr>
              <a:t>Output:</a:t>
            </a:r>
            <a:r>
              <a:rPr lang="en-IN" dirty="0">
                <a:latin typeface="Times New Roman" panose="02020603050405020304" pitchFamily="18" charset="0"/>
                <a:cs typeface="Times New Roman" panose="02020603050405020304" pitchFamily="18" charset="0"/>
              </a:rPr>
              <a:t> Fruit Type</a:t>
            </a:r>
          </a:p>
          <a:p>
            <a:pPr lvl="1"/>
            <a:r>
              <a:rPr lang="en-IN" dirty="0">
                <a:latin typeface="Times New Roman" panose="02020603050405020304" pitchFamily="18" charset="0"/>
                <a:cs typeface="Times New Roman" panose="02020603050405020304" pitchFamily="18" charset="0"/>
              </a:rPr>
              <a:t>Apple, Banana, Guava, Lemon, Lime, Orange</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Stage 2: Quality Grading</a:t>
            </a:r>
          </a:p>
          <a:p>
            <a:r>
              <a:rPr lang="en-IN" b="1" dirty="0">
                <a:latin typeface="Times New Roman" panose="02020603050405020304" pitchFamily="18" charset="0"/>
                <a:cs typeface="Times New Roman" panose="02020603050405020304" pitchFamily="18" charset="0"/>
              </a:rPr>
              <a:t>Backbone:</a:t>
            </a:r>
            <a:r>
              <a:rPr lang="en-IN" dirty="0">
                <a:latin typeface="Times New Roman" panose="02020603050405020304" pitchFamily="18" charset="0"/>
                <a:cs typeface="Times New Roman" panose="02020603050405020304" pitchFamily="18" charset="0"/>
              </a:rPr>
              <a:t> EfficientNetV2-B0</a:t>
            </a:r>
          </a:p>
          <a:p>
            <a:r>
              <a:rPr lang="en-IN" b="1" dirty="0">
                <a:latin typeface="Times New Roman" panose="02020603050405020304" pitchFamily="18" charset="0"/>
                <a:cs typeface="Times New Roman" panose="02020603050405020304" pitchFamily="18" charset="0"/>
              </a:rPr>
              <a:t>Approach:</a:t>
            </a:r>
            <a:r>
              <a:rPr lang="en-IN" dirty="0">
                <a:latin typeface="Times New Roman" panose="02020603050405020304" pitchFamily="18" charset="0"/>
                <a:cs typeface="Times New Roman" panose="02020603050405020304" pitchFamily="18" charset="0"/>
              </a:rPr>
              <a:t> Transfer learning (same-domain features)</a:t>
            </a:r>
          </a:p>
          <a:p>
            <a:r>
              <a:rPr lang="en-IN" b="1" dirty="0">
                <a:latin typeface="Times New Roman" panose="02020603050405020304" pitchFamily="18" charset="0"/>
                <a:cs typeface="Times New Roman" panose="02020603050405020304" pitchFamily="18" charset="0"/>
              </a:rPr>
              <a:t>Global Average Pooling:</a:t>
            </a:r>
            <a:r>
              <a:rPr lang="en-IN" dirty="0">
                <a:latin typeface="Times New Roman" panose="02020603050405020304" pitchFamily="18" charset="0"/>
                <a:cs typeface="Times New Roman" panose="02020603050405020304" pitchFamily="18" charset="0"/>
              </a:rPr>
              <a:t> Improves generalization</a:t>
            </a:r>
          </a:p>
          <a:p>
            <a:r>
              <a:rPr lang="en-IN" b="1" dirty="0">
                <a:latin typeface="Times New Roman" panose="02020603050405020304" pitchFamily="18" charset="0"/>
                <a:cs typeface="Times New Roman" panose="02020603050405020304" pitchFamily="18" charset="0"/>
              </a:rPr>
              <a:t>Dense Layer:</a:t>
            </a:r>
            <a:r>
              <a:rPr lang="en-IN" dirty="0">
                <a:latin typeface="Times New Roman" panose="02020603050405020304" pitchFamily="18" charset="0"/>
                <a:cs typeface="Times New Roman" panose="02020603050405020304" pitchFamily="18" charset="0"/>
              </a:rPr>
              <a:t> 256 neurons + Dropout (0.3)</a:t>
            </a:r>
          </a:p>
          <a:p>
            <a:r>
              <a:rPr lang="en-IN" b="1" dirty="0">
                <a:latin typeface="Times New Roman" panose="02020603050405020304" pitchFamily="18" charset="0"/>
                <a:cs typeface="Times New Roman" panose="02020603050405020304" pitchFamily="18" charset="0"/>
              </a:rPr>
              <a:t>Output:</a:t>
            </a:r>
            <a:r>
              <a:rPr lang="en-IN" dirty="0">
                <a:latin typeface="Times New Roman" panose="02020603050405020304" pitchFamily="18" charset="0"/>
                <a:cs typeface="Times New Roman" panose="02020603050405020304" pitchFamily="18" charset="0"/>
              </a:rPr>
              <a:t> Quality Level</a:t>
            </a:r>
          </a:p>
          <a:p>
            <a:pPr lvl="1"/>
            <a:r>
              <a:rPr lang="en-IN" dirty="0">
                <a:latin typeface="Times New Roman" panose="02020603050405020304" pitchFamily="18" charset="0"/>
                <a:cs typeface="Times New Roman" panose="02020603050405020304" pitchFamily="18" charset="0"/>
              </a:rPr>
              <a:t>Good,Average,Poor .</a:t>
            </a:r>
          </a:p>
          <a:p>
            <a:endParaRPr lang="en-IN"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085FD101-03B3-D5E8-AC83-25E58D992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482" y="1716484"/>
            <a:ext cx="4660731" cy="4613414"/>
          </a:xfrm>
          <a:prstGeom prst="rect">
            <a:avLst/>
          </a:prstGeom>
        </p:spPr>
      </p:pic>
    </p:spTree>
    <p:extLst>
      <p:ext uri="{BB962C8B-B14F-4D97-AF65-F5344CB8AC3E}">
        <p14:creationId xmlns:p14="http://schemas.microsoft.com/office/powerpoint/2010/main" val="1736737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1C8E9-E078-8C0C-CE93-5026BFF5E65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19C6EF7-223B-387F-589A-5A6F6AAC3070}"/>
              </a:ext>
            </a:extLst>
          </p:cNvPr>
          <p:cNvSpPr txBox="1">
            <a:spLocks noGrp="1"/>
          </p:cNvSpPr>
          <p:nvPr>
            <p:ph type="title"/>
          </p:nvPr>
        </p:nvSpPr>
        <p:spPr>
          <a:xfrm>
            <a:off x="1163354" y="0"/>
            <a:ext cx="10101072" cy="1200005"/>
          </a:xfrm>
          <a:prstGeom prst="rect">
            <a:avLst/>
          </a:prstGeom>
        </p:spPr>
        <p:txBody>
          <a:bodyPr vert="horz" wrap="square" lIns="0" tIns="262889" rIns="0" bIns="0" rtlCol="0">
            <a:spAutoFit/>
          </a:bodyPr>
          <a:lstStyle/>
          <a:p>
            <a:pPr marL="2910205">
              <a:lnSpc>
                <a:spcPct val="100000"/>
              </a:lnSpc>
              <a:spcBef>
                <a:spcPts val="130"/>
              </a:spcBef>
            </a:pPr>
            <a:r>
              <a:rPr spc="-10" dirty="0"/>
              <a:t>METHODOLOGY</a:t>
            </a:r>
          </a:p>
        </p:txBody>
      </p:sp>
      <p:sp>
        <p:nvSpPr>
          <p:cNvPr id="4" name="object 4">
            <a:extLst>
              <a:ext uri="{FF2B5EF4-FFF2-40B4-BE49-F238E27FC236}">
                <a16:creationId xmlns:a16="http://schemas.microsoft.com/office/drawing/2014/main" id="{841A14FA-2FB0-7842-B219-0E937F021E28}"/>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a:extLst>
              <a:ext uri="{FF2B5EF4-FFF2-40B4-BE49-F238E27FC236}">
                <a16:creationId xmlns:a16="http://schemas.microsoft.com/office/drawing/2014/main" id="{8C12F1F9-DFC7-46A9-2D5E-F12C1F821522}"/>
              </a:ext>
            </a:extLst>
          </p:cNvPr>
          <p:cNvSpPr txBox="1"/>
          <p:nvPr/>
        </p:nvSpPr>
        <p:spPr>
          <a:xfrm>
            <a:off x="4429378" y="6451049"/>
            <a:ext cx="9808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a:extLst>
              <a:ext uri="{FF2B5EF4-FFF2-40B4-BE49-F238E27FC236}">
                <a16:creationId xmlns:a16="http://schemas.microsoft.com/office/drawing/2014/main" id="{5FB99826-5477-4D61-C590-50C9960469ED}"/>
              </a:ext>
            </a:extLst>
          </p:cNvPr>
          <p:cNvSpPr txBox="1">
            <a:spLocks noGrp="1"/>
          </p:cNvSpPr>
          <p:nvPr>
            <p:ph type="ftr" sz="quarter" idx="5"/>
          </p:nvPr>
        </p:nvSpPr>
        <p:spPr>
          <a:xfrm>
            <a:off x="5505148" y="6451049"/>
            <a:ext cx="1223010"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a:extLst>
              <a:ext uri="{FF2B5EF4-FFF2-40B4-BE49-F238E27FC236}">
                <a16:creationId xmlns:a16="http://schemas.microsoft.com/office/drawing/2014/main" id="{3B6B352D-AF64-8242-FB9A-51AF6B43B74B}"/>
              </a:ext>
            </a:extLst>
          </p:cNvPr>
          <p:cNvSpPr txBox="1"/>
          <p:nvPr/>
        </p:nvSpPr>
        <p:spPr>
          <a:xfrm>
            <a:off x="7280179"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a:extLst>
              <a:ext uri="{FF2B5EF4-FFF2-40B4-BE49-F238E27FC236}">
                <a16:creationId xmlns:a16="http://schemas.microsoft.com/office/drawing/2014/main" id="{482525A1-45BF-1225-B7F8-D8BF61B2DA89}"/>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23</a:t>
            </a:fld>
            <a:endParaRPr spc="-25" dirty="0"/>
          </a:p>
        </p:txBody>
      </p:sp>
      <p:sp>
        <p:nvSpPr>
          <p:cNvPr id="3" name="object 3">
            <a:extLst>
              <a:ext uri="{FF2B5EF4-FFF2-40B4-BE49-F238E27FC236}">
                <a16:creationId xmlns:a16="http://schemas.microsoft.com/office/drawing/2014/main" id="{09ABFC71-0401-FCF9-683D-37C07CFDC034}"/>
              </a:ext>
            </a:extLst>
          </p:cNvPr>
          <p:cNvSpPr txBox="1"/>
          <p:nvPr/>
        </p:nvSpPr>
        <p:spPr>
          <a:xfrm>
            <a:off x="531842" y="943889"/>
            <a:ext cx="10101072" cy="2146742"/>
          </a:xfrm>
          <a:prstGeom prst="rect">
            <a:avLst/>
          </a:prstGeom>
        </p:spPr>
        <p:txBody>
          <a:bodyPr vert="horz" wrap="square" lIns="0" tIns="60960" rIns="0" bIns="0" rtlCol="0">
            <a:spAutoFit/>
          </a:bodyPr>
          <a:lstStyle/>
          <a:p>
            <a:pPr algn="l"/>
            <a:r>
              <a:rPr lang="en-IN" sz="2800" b="1" dirty="0">
                <a:latin typeface="Times New Roman" panose="02020603050405020304" pitchFamily="18" charset="0"/>
                <a:cs typeface="Times New Roman" panose="02020603050405020304" pitchFamily="18" charset="0"/>
              </a:rPr>
              <a:t>3.1.1 Fruit Type Classification Using ConvNeXt-Tiny</a:t>
            </a:r>
          </a:p>
          <a:p>
            <a:pPr algn="l"/>
            <a:r>
              <a:rPr lang="en-IN" sz="2800" b="1" dirty="0">
                <a:latin typeface="Times New Roman" panose="02020603050405020304" pitchFamily="18" charset="0"/>
                <a:cs typeface="Times New Roman" panose="02020603050405020304" pitchFamily="18" charset="0"/>
              </a:rPr>
              <a:t> </a:t>
            </a:r>
          </a:p>
          <a:p>
            <a:endParaRPr lang="en-IN" sz="2800" b="1" dirty="0">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a:p>
            <a:endParaRPr sz="275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B579BB44-537A-5F4D-5CFF-B78B9FCB4A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9877" y="1576148"/>
            <a:ext cx="4100649" cy="4049574"/>
          </a:xfrm>
          <a:prstGeom prst="rect">
            <a:avLst/>
          </a:prstGeom>
        </p:spPr>
      </p:pic>
      <p:sp>
        <p:nvSpPr>
          <p:cNvPr id="15" name="TextBox 14">
            <a:extLst>
              <a:ext uri="{FF2B5EF4-FFF2-40B4-BE49-F238E27FC236}">
                <a16:creationId xmlns:a16="http://schemas.microsoft.com/office/drawing/2014/main" id="{449EA4CA-0626-B348-BE06-7E1F7BC75001}"/>
              </a:ext>
            </a:extLst>
          </p:cNvPr>
          <p:cNvSpPr txBox="1"/>
          <p:nvPr/>
        </p:nvSpPr>
        <p:spPr>
          <a:xfrm>
            <a:off x="5505148" y="1964883"/>
            <a:ext cx="5815378" cy="954107"/>
          </a:xfrm>
          <a:prstGeom prst="rect">
            <a:avLst/>
          </a:prstGeom>
          <a:noFill/>
        </p:spPr>
        <p:txBody>
          <a:bodyPr wrap="square" rtlCol="0">
            <a:spAutoFit/>
          </a:bodyPr>
          <a:lstStyle/>
          <a:p>
            <a:endParaRPr lang="en-US" sz="2000" b="1" dirty="0"/>
          </a:p>
          <a:p>
            <a:endParaRPr lang="en-US" dirty="0"/>
          </a:p>
          <a:p>
            <a:endParaRPr lang="en-US" dirty="0"/>
          </a:p>
        </p:txBody>
      </p:sp>
      <p:sp>
        <p:nvSpPr>
          <p:cNvPr id="19" name="TextBox 18">
            <a:extLst>
              <a:ext uri="{FF2B5EF4-FFF2-40B4-BE49-F238E27FC236}">
                <a16:creationId xmlns:a16="http://schemas.microsoft.com/office/drawing/2014/main" id="{7CE32E0B-CDEA-AE45-EF8D-DCE98BE7E71C}"/>
              </a:ext>
            </a:extLst>
          </p:cNvPr>
          <p:cNvSpPr txBox="1"/>
          <p:nvPr/>
        </p:nvSpPr>
        <p:spPr>
          <a:xfrm>
            <a:off x="531842" y="1062264"/>
            <a:ext cx="6134281" cy="4124206"/>
          </a:xfrm>
          <a:prstGeom prst="rect">
            <a:avLst/>
          </a:prstGeom>
          <a:noFill/>
        </p:spPr>
        <p:txBody>
          <a:bodyPr wrap="square" rtlCol="0">
            <a:spAutoFit/>
          </a:bodyPr>
          <a:lstStyle/>
          <a:p>
            <a:endParaRPr lang="en-US" sz="20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ConvNeXt-Tiny is used for </a:t>
            </a:r>
            <a:r>
              <a:rPr lang="en-US" sz="1900" b="1" dirty="0">
                <a:latin typeface="Times New Roman" panose="02020603050405020304" pitchFamily="18" charset="0"/>
                <a:cs typeface="Times New Roman" panose="02020603050405020304" pitchFamily="18" charset="0"/>
              </a:rPr>
              <a:t>fruit type classification</a:t>
            </a:r>
          </a:p>
          <a:p>
            <a:pPr marL="342900" indent="-34290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Learns </a:t>
            </a:r>
            <a:r>
              <a:rPr lang="en-US" sz="1900" b="1" dirty="0">
                <a:latin typeface="Times New Roman" panose="02020603050405020304" pitchFamily="18" charset="0"/>
                <a:cs typeface="Times New Roman" panose="02020603050405020304" pitchFamily="18" charset="0"/>
              </a:rPr>
              <a:t>color, texture, and shape features</a:t>
            </a:r>
          </a:p>
          <a:p>
            <a:pPr marL="342900" indent="-342900">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Lightweight and efficient</a:t>
            </a:r>
            <a:r>
              <a:rPr lang="en-US" sz="1900" dirty="0">
                <a:latin typeface="Times New Roman" panose="02020603050405020304" pitchFamily="18" charset="0"/>
                <a:cs typeface="Times New Roman" panose="02020603050405020304" pitchFamily="18" charset="0"/>
              </a:rPr>
              <a:t> for real-time prediction</a:t>
            </a:r>
            <a:endParaRPr lang="en-US" sz="1900"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ConvNeXt-Tiny model is trained to </a:t>
            </a:r>
            <a:r>
              <a:rPr lang="en-US" b="1" dirty="0">
                <a:latin typeface="Times New Roman" panose="02020603050405020304" pitchFamily="18" charset="0"/>
                <a:cs typeface="Times New Roman" panose="02020603050405020304" pitchFamily="18" charset="0"/>
              </a:rPr>
              <a:t>classify and predict only the following six fruit categories</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28548AAE-0E91-1E43-BFD6-33441C24F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100" y="3476615"/>
            <a:ext cx="1400050" cy="991867"/>
          </a:xfrm>
          <a:prstGeom prst="rect">
            <a:avLst/>
          </a:prstGeom>
        </p:spPr>
      </p:pic>
      <p:pic>
        <p:nvPicPr>
          <p:cNvPr id="25" name="Picture 24">
            <a:extLst>
              <a:ext uri="{FF2B5EF4-FFF2-40B4-BE49-F238E27FC236}">
                <a16:creationId xmlns:a16="http://schemas.microsoft.com/office/drawing/2014/main" id="{F9DD5456-3ED7-5133-9CBA-FFAC5BB712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2413" y="3476614"/>
            <a:ext cx="1565701" cy="991867"/>
          </a:xfrm>
          <a:prstGeom prst="rect">
            <a:avLst/>
          </a:prstGeom>
        </p:spPr>
      </p:pic>
      <p:pic>
        <p:nvPicPr>
          <p:cNvPr id="27" name="Picture 26">
            <a:extLst>
              <a:ext uri="{FF2B5EF4-FFF2-40B4-BE49-F238E27FC236}">
                <a16:creationId xmlns:a16="http://schemas.microsoft.com/office/drawing/2014/main" id="{54043A41-AF8F-B81D-3A1D-66932ECB4F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1868" y="3429000"/>
            <a:ext cx="1606546" cy="1032780"/>
          </a:xfrm>
          <a:prstGeom prst="rect">
            <a:avLst/>
          </a:prstGeom>
        </p:spPr>
      </p:pic>
      <p:pic>
        <p:nvPicPr>
          <p:cNvPr id="29" name="Picture 28">
            <a:extLst>
              <a:ext uri="{FF2B5EF4-FFF2-40B4-BE49-F238E27FC236}">
                <a16:creationId xmlns:a16="http://schemas.microsoft.com/office/drawing/2014/main" id="{8D34728E-7C2A-22DA-BB8D-22FCF70FB0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100" y="5023649"/>
            <a:ext cx="1400050" cy="931670"/>
          </a:xfrm>
          <a:prstGeom prst="rect">
            <a:avLst/>
          </a:prstGeom>
        </p:spPr>
      </p:pic>
      <p:pic>
        <p:nvPicPr>
          <p:cNvPr id="31" name="Picture 30">
            <a:extLst>
              <a:ext uri="{FF2B5EF4-FFF2-40B4-BE49-F238E27FC236}">
                <a16:creationId xmlns:a16="http://schemas.microsoft.com/office/drawing/2014/main" id="{34F96E00-3553-D216-621B-35B2C3929F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5238" y="5092630"/>
            <a:ext cx="1400050" cy="931670"/>
          </a:xfrm>
          <a:prstGeom prst="rect">
            <a:avLst/>
          </a:prstGeom>
        </p:spPr>
      </p:pic>
      <p:pic>
        <p:nvPicPr>
          <p:cNvPr id="33" name="Picture 32">
            <a:extLst>
              <a:ext uri="{FF2B5EF4-FFF2-40B4-BE49-F238E27FC236}">
                <a16:creationId xmlns:a16="http://schemas.microsoft.com/office/drawing/2014/main" id="{4C419475-6152-EC58-DC22-AF0C32322E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57605" y="5092630"/>
            <a:ext cx="1400050" cy="1087098"/>
          </a:xfrm>
          <a:prstGeom prst="rect">
            <a:avLst/>
          </a:prstGeom>
        </p:spPr>
      </p:pic>
      <p:sp>
        <p:nvSpPr>
          <p:cNvPr id="34" name="TextBox 33">
            <a:extLst>
              <a:ext uri="{FF2B5EF4-FFF2-40B4-BE49-F238E27FC236}">
                <a16:creationId xmlns:a16="http://schemas.microsoft.com/office/drawing/2014/main" id="{9B5F4F25-E42C-33F6-F294-041BE39EFE48}"/>
              </a:ext>
            </a:extLst>
          </p:cNvPr>
          <p:cNvSpPr txBox="1"/>
          <p:nvPr/>
        </p:nvSpPr>
        <p:spPr>
          <a:xfrm>
            <a:off x="7010400" y="5715000"/>
            <a:ext cx="5029199" cy="307777"/>
          </a:xfrm>
          <a:prstGeom prst="rect">
            <a:avLst/>
          </a:prstGeom>
          <a:noFill/>
        </p:spPr>
        <p:txBody>
          <a:bodyPr wrap="square" rtlCol="0">
            <a:spAutoFit/>
          </a:bodyPr>
          <a:lstStyle/>
          <a:p>
            <a:r>
              <a:rPr lang="en-US" sz="1400" b="1" dirty="0"/>
              <a:t>ConvNeXt-Tiny Architecture for Fruit Type Classification</a:t>
            </a:r>
            <a:endParaRPr lang="en-IN" sz="1400" b="1" dirty="0"/>
          </a:p>
        </p:txBody>
      </p:sp>
    </p:spTree>
    <p:extLst>
      <p:ext uri="{BB962C8B-B14F-4D97-AF65-F5344CB8AC3E}">
        <p14:creationId xmlns:p14="http://schemas.microsoft.com/office/powerpoint/2010/main" val="3328119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04B13-E328-4B66-8378-7CC78F8A5F4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3F50F9E-FBE9-9422-90E9-D90AF4147AD1}"/>
              </a:ext>
            </a:extLst>
          </p:cNvPr>
          <p:cNvSpPr txBox="1">
            <a:spLocks noGrp="1"/>
          </p:cNvSpPr>
          <p:nvPr>
            <p:ph type="title"/>
          </p:nvPr>
        </p:nvSpPr>
        <p:spPr>
          <a:xfrm>
            <a:off x="1163354" y="0"/>
            <a:ext cx="10101072" cy="1200005"/>
          </a:xfrm>
          <a:prstGeom prst="rect">
            <a:avLst/>
          </a:prstGeom>
        </p:spPr>
        <p:txBody>
          <a:bodyPr vert="horz" wrap="square" lIns="0" tIns="262889" rIns="0" bIns="0" rtlCol="0">
            <a:spAutoFit/>
          </a:bodyPr>
          <a:lstStyle/>
          <a:p>
            <a:pPr marL="2910205">
              <a:lnSpc>
                <a:spcPct val="100000"/>
              </a:lnSpc>
              <a:spcBef>
                <a:spcPts val="130"/>
              </a:spcBef>
            </a:pPr>
            <a:r>
              <a:rPr spc="-10" dirty="0"/>
              <a:t>METHODOLOGY</a:t>
            </a:r>
          </a:p>
        </p:txBody>
      </p:sp>
      <p:sp>
        <p:nvSpPr>
          <p:cNvPr id="4" name="object 4">
            <a:extLst>
              <a:ext uri="{FF2B5EF4-FFF2-40B4-BE49-F238E27FC236}">
                <a16:creationId xmlns:a16="http://schemas.microsoft.com/office/drawing/2014/main" id="{94F3B315-2BD5-AF93-0E5B-73D28886E679}"/>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a:extLst>
              <a:ext uri="{FF2B5EF4-FFF2-40B4-BE49-F238E27FC236}">
                <a16:creationId xmlns:a16="http://schemas.microsoft.com/office/drawing/2014/main" id="{06EC9764-BC6C-1FA1-39DA-5030DAF40668}"/>
              </a:ext>
            </a:extLst>
          </p:cNvPr>
          <p:cNvSpPr txBox="1"/>
          <p:nvPr/>
        </p:nvSpPr>
        <p:spPr>
          <a:xfrm>
            <a:off x="4429378" y="6451049"/>
            <a:ext cx="9808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a:extLst>
              <a:ext uri="{FF2B5EF4-FFF2-40B4-BE49-F238E27FC236}">
                <a16:creationId xmlns:a16="http://schemas.microsoft.com/office/drawing/2014/main" id="{5F87E985-F891-C010-E10F-843DD5FCCEE6}"/>
              </a:ext>
            </a:extLst>
          </p:cNvPr>
          <p:cNvSpPr txBox="1">
            <a:spLocks noGrp="1"/>
          </p:cNvSpPr>
          <p:nvPr>
            <p:ph type="ftr" sz="quarter" idx="5"/>
          </p:nvPr>
        </p:nvSpPr>
        <p:spPr>
          <a:xfrm>
            <a:off x="5505148" y="6451049"/>
            <a:ext cx="1223010"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a:extLst>
              <a:ext uri="{FF2B5EF4-FFF2-40B4-BE49-F238E27FC236}">
                <a16:creationId xmlns:a16="http://schemas.microsoft.com/office/drawing/2014/main" id="{D067410B-69B7-8C1A-D817-F3D9F615BA4C}"/>
              </a:ext>
            </a:extLst>
          </p:cNvPr>
          <p:cNvSpPr txBox="1"/>
          <p:nvPr/>
        </p:nvSpPr>
        <p:spPr>
          <a:xfrm>
            <a:off x="7280179"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a:extLst>
              <a:ext uri="{FF2B5EF4-FFF2-40B4-BE49-F238E27FC236}">
                <a16:creationId xmlns:a16="http://schemas.microsoft.com/office/drawing/2014/main" id="{A4DF3A2E-469B-E6AF-35D6-8925F559E4B3}"/>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24</a:t>
            </a:fld>
            <a:endParaRPr spc="-25" dirty="0"/>
          </a:p>
        </p:txBody>
      </p:sp>
      <p:sp>
        <p:nvSpPr>
          <p:cNvPr id="3" name="object 3">
            <a:extLst>
              <a:ext uri="{FF2B5EF4-FFF2-40B4-BE49-F238E27FC236}">
                <a16:creationId xmlns:a16="http://schemas.microsoft.com/office/drawing/2014/main" id="{314C5C3D-7215-90FF-1554-31748EB38CE0}"/>
              </a:ext>
            </a:extLst>
          </p:cNvPr>
          <p:cNvSpPr txBox="1"/>
          <p:nvPr/>
        </p:nvSpPr>
        <p:spPr>
          <a:xfrm>
            <a:off x="531842" y="943889"/>
            <a:ext cx="10101072" cy="2146742"/>
          </a:xfrm>
          <a:prstGeom prst="rect">
            <a:avLst/>
          </a:prstGeom>
        </p:spPr>
        <p:txBody>
          <a:bodyPr vert="horz" wrap="square" lIns="0" tIns="60960" rIns="0" bIns="0" rtlCol="0">
            <a:spAutoFit/>
          </a:bodyPr>
          <a:lstStyle/>
          <a:p>
            <a:pPr algn="l"/>
            <a:r>
              <a:rPr lang="en-IN" sz="2800" b="1" dirty="0">
                <a:latin typeface="Times New Roman" panose="02020603050405020304" pitchFamily="18" charset="0"/>
                <a:cs typeface="Times New Roman" panose="02020603050405020304" pitchFamily="18" charset="0"/>
              </a:rPr>
              <a:t>3.1.2 Fruit Quality Prediction Using ConvNeXt-Tiny</a:t>
            </a:r>
          </a:p>
          <a:p>
            <a:pPr algn="l"/>
            <a:r>
              <a:rPr lang="en-IN" sz="2800" b="1" dirty="0">
                <a:latin typeface="Times New Roman" panose="02020603050405020304" pitchFamily="18" charset="0"/>
                <a:cs typeface="Times New Roman" panose="02020603050405020304" pitchFamily="18" charset="0"/>
              </a:rPr>
              <a:t> </a:t>
            </a:r>
          </a:p>
          <a:p>
            <a:endParaRPr lang="en-IN" sz="2800" b="1" dirty="0">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a:p>
            <a:endParaRPr sz="2750" b="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B0C65B49-632E-6A9A-3C02-FC6B7520B280}"/>
              </a:ext>
            </a:extLst>
          </p:cNvPr>
          <p:cNvSpPr txBox="1"/>
          <p:nvPr/>
        </p:nvSpPr>
        <p:spPr>
          <a:xfrm>
            <a:off x="5505148" y="1964883"/>
            <a:ext cx="5815378" cy="954107"/>
          </a:xfrm>
          <a:prstGeom prst="rect">
            <a:avLst/>
          </a:prstGeom>
          <a:noFill/>
        </p:spPr>
        <p:txBody>
          <a:bodyPr wrap="square" rtlCol="0">
            <a:spAutoFit/>
          </a:bodyPr>
          <a:lstStyle/>
          <a:p>
            <a:endParaRPr lang="en-US" sz="2000" b="1" dirty="0"/>
          </a:p>
          <a:p>
            <a:endParaRPr lang="en-US" dirty="0"/>
          </a:p>
          <a:p>
            <a:endParaRPr lang="en-US" dirty="0"/>
          </a:p>
        </p:txBody>
      </p:sp>
      <p:sp>
        <p:nvSpPr>
          <p:cNvPr id="19" name="TextBox 18">
            <a:extLst>
              <a:ext uri="{FF2B5EF4-FFF2-40B4-BE49-F238E27FC236}">
                <a16:creationId xmlns:a16="http://schemas.microsoft.com/office/drawing/2014/main" id="{B369E30C-E050-75DC-06C5-6BF9A8ED5C08}"/>
              </a:ext>
            </a:extLst>
          </p:cNvPr>
          <p:cNvSpPr txBox="1"/>
          <p:nvPr/>
        </p:nvSpPr>
        <p:spPr>
          <a:xfrm>
            <a:off x="531842" y="1008690"/>
            <a:ext cx="6551060" cy="3754874"/>
          </a:xfrm>
          <a:prstGeom prst="rect">
            <a:avLst/>
          </a:prstGeom>
          <a:noFill/>
        </p:spPr>
        <p:txBody>
          <a:bodyPr wrap="square" rtlCol="0">
            <a:spAutoFit/>
          </a:bodyPr>
          <a:lstStyle/>
          <a:p>
            <a:endParaRPr lang="en-US" sz="20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EfficientNetV2 is used for </a:t>
            </a:r>
            <a:r>
              <a:rPr lang="en-US" b="1" dirty="0">
                <a:latin typeface="Times New Roman" panose="02020603050405020304" pitchFamily="18" charset="0"/>
                <a:cs typeface="Times New Roman" panose="02020603050405020304" pitchFamily="18" charset="0"/>
              </a:rPr>
              <a:t>fruit quality prediction</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Learns </a:t>
            </a:r>
            <a:r>
              <a:rPr lang="en-US" b="1" dirty="0">
                <a:latin typeface="Times New Roman" panose="02020603050405020304" pitchFamily="18" charset="0"/>
                <a:cs typeface="Times New Roman" panose="02020603050405020304" pitchFamily="18" charset="0"/>
              </a:rPr>
              <a:t>surface defects, texture, and freshness patterns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EfficientNetV2 model is trained to </a:t>
            </a:r>
            <a:r>
              <a:rPr lang="en-US" b="1" dirty="0">
                <a:latin typeface="Times New Roman" panose="02020603050405020304" pitchFamily="18" charset="0"/>
                <a:cs typeface="Times New Roman" panose="02020603050405020304" pitchFamily="18" charset="0"/>
              </a:rPr>
              <a:t>classify and predict fruit quality levels</a:t>
            </a:r>
            <a:r>
              <a:rPr lang="en-US" dirty="0">
                <a:latin typeface="Times New Roman" panose="02020603050405020304" pitchFamily="18" charset="0"/>
                <a:cs typeface="Times New Roman" panose="02020603050405020304" pitchFamily="18" charset="0"/>
              </a:rPr>
              <a:t> into the following categories::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solidFill>
                <a:schemeClr val="bg1"/>
              </a:solidFill>
              <a:latin typeface="+mn-lt"/>
              <a:ea typeface="+mn-ea"/>
              <a:cs typeface="+mn-cs"/>
            </a:endParaRPr>
          </a:p>
          <a:p>
            <a:r>
              <a:rPr lang="en-IN" dirty="0">
                <a:solidFill>
                  <a:schemeClr val="bg1"/>
                </a:solidFill>
                <a:latin typeface="+mn-lt"/>
                <a:ea typeface="+mn-ea"/>
                <a:cs typeface="+mn-cs"/>
              </a:rPr>
              <a:t>Good</a:t>
            </a:r>
            <a:endParaRPr lang="en-US" dirty="0">
              <a:solidFill>
                <a:schemeClr val="bg1"/>
              </a:solidFill>
              <a:latin typeface="+mn-lt"/>
              <a:ea typeface="+mn-ea"/>
              <a:cs typeface="+mn-cs"/>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945E3CC9-C713-7A2E-D899-7F3C15D9126B}"/>
              </a:ext>
            </a:extLst>
          </p:cNvPr>
          <p:cNvSpPr txBox="1"/>
          <p:nvPr/>
        </p:nvSpPr>
        <p:spPr>
          <a:xfrm>
            <a:off x="6934200" y="5915238"/>
            <a:ext cx="5029199"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EfficientNetV2 Architecture for Fruit Quality Prediction</a:t>
            </a:r>
            <a:endParaRPr lang="en-IN" sz="1400" b="1"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6B701FBB-52B2-560B-F99B-54BD38662B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2902" y="1506226"/>
            <a:ext cx="4038931" cy="4256680"/>
          </a:xfrm>
          <a:prstGeom prst="rect">
            <a:avLst/>
          </a:prstGeom>
        </p:spPr>
      </p:pic>
      <p:sp>
        <p:nvSpPr>
          <p:cNvPr id="18" name="Rectangle 17">
            <a:extLst>
              <a:ext uri="{FF2B5EF4-FFF2-40B4-BE49-F238E27FC236}">
                <a16:creationId xmlns:a16="http://schemas.microsoft.com/office/drawing/2014/main" id="{696A700E-8F34-0B89-185D-8ECEBA494B23}"/>
              </a:ext>
            </a:extLst>
          </p:cNvPr>
          <p:cNvSpPr/>
          <p:nvPr/>
        </p:nvSpPr>
        <p:spPr>
          <a:xfrm>
            <a:off x="838200" y="3163020"/>
            <a:ext cx="5301948" cy="4105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dirty="0">
                <a:solidFill>
                  <a:schemeClr val="tx1"/>
                </a:solidFill>
              </a:rPr>
              <a:t>Apple</a:t>
            </a:r>
            <a:r>
              <a:rPr lang="en-IN" dirty="0">
                <a:solidFill>
                  <a:schemeClr val="tx1">
                    <a:lumMod val="65000"/>
                    <a:lumOff val="35000"/>
                  </a:schemeClr>
                </a:solidFill>
              </a:rPr>
              <a:t>                                             </a:t>
            </a:r>
          </a:p>
        </p:txBody>
      </p:sp>
      <p:sp>
        <p:nvSpPr>
          <p:cNvPr id="37" name="Rectangle 36">
            <a:extLst>
              <a:ext uri="{FF2B5EF4-FFF2-40B4-BE49-F238E27FC236}">
                <a16:creationId xmlns:a16="http://schemas.microsoft.com/office/drawing/2014/main" id="{03A258E1-E144-25EC-5E84-92F86A7B6CF0}"/>
              </a:ext>
            </a:extLst>
          </p:cNvPr>
          <p:cNvSpPr/>
          <p:nvPr/>
        </p:nvSpPr>
        <p:spPr>
          <a:xfrm>
            <a:off x="3292677" y="3254388"/>
            <a:ext cx="762000" cy="228600"/>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Good</a:t>
            </a:r>
          </a:p>
        </p:txBody>
      </p:sp>
      <p:sp>
        <p:nvSpPr>
          <p:cNvPr id="39" name="Rectangle 38">
            <a:extLst>
              <a:ext uri="{FF2B5EF4-FFF2-40B4-BE49-F238E27FC236}">
                <a16:creationId xmlns:a16="http://schemas.microsoft.com/office/drawing/2014/main" id="{8832AD12-2D86-81D9-57A6-E6A76A23C7E9}"/>
              </a:ext>
            </a:extLst>
          </p:cNvPr>
          <p:cNvSpPr/>
          <p:nvPr/>
        </p:nvSpPr>
        <p:spPr>
          <a:xfrm>
            <a:off x="4233143" y="3253905"/>
            <a:ext cx="762000" cy="2286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Bad</a:t>
            </a:r>
          </a:p>
        </p:txBody>
      </p:sp>
      <p:sp>
        <p:nvSpPr>
          <p:cNvPr id="40" name="Rectangle 39">
            <a:extLst>
              <a:ext uri="{FF2B5EF4-FFF2-40B4-BE49-F238E27FC236}">
                <a16:creationId xmlns:a16="http://schemas.microsoft.com/office/drawing/2014/main" id="{C12F40EE-5F7A-81A8-7F72-DF68D77632E9}"/>
              </a:ext>
            </a:extLst>
          </p:cNvPr>
          <p:cNvSpPr/>
          <p:nvPr/>
        </p:nvSpPr>
        <p:spPr>
          <a:xfrm>
            <a:off x="5094454" y="3273843"/>
            <a:ext cx="821387" cy="22098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Mixed</a:t>
            </a:r>
          </a:p>
        </p:txBody>
      </p:sp>
      <p:sp>
        <p:nvSpPr>
          <p:cNvPr id="41" name="Rectangle 40">
            <a:extLst>
              <a:ext uri="{FF2B5EF4-FFF2-40B4-BE49-F238E27FC236}">
                <a16:creationId xmlns:a16="http://schemas.microsoft.com/office/drawing/2014/main" id="{B9DA9583-3D05-B804-7BE9-5CA754B08D67}"/>
              </a:ext>
            </a:extLst>
          </p:cNvPr>
          <p:cNvSpPr/>
          <p:nvPr/>
        </p:nvSpPr>
        <p:spPr>
          <a:xfrm>
            <a:off x="838200" y="3700157"/>
            <a:ext cx="4932646" cy="4105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dirty="0">
                <a:solidFill>
                  <a:schemeClr val="tx1"/>
                </a:solidFill>
              </a:rPr>
              <a:t>Banana</a:t>
            </a:r>
            <a:r>
              <a:rPr lang="en-IN" dirty="0">
                <a:solidFill>
                  <a:schemeClr val="tx1">
                    <a:lumMod val="65000"/>
                    <a:lumOff val="35000"/>
                  </a:schemeClr>
                </a:solidFill>
              </a:rPr>
              <a:t>                                             </a:t>
            </a:r>
          </a:p>
        </p:txBody>
      </p:sp>
      <p:sp>
        <p:nvSpPr>
          <p:cNvPr id="45" name="Rectangle 44">
            <a:extLst>
              <a:ext uri="{FF2B5EF4-FFF2-40B4-BE49-F238E27FC236}">
                <a16:creationId xmlns:a16="http://schemas.microsoft.com/office/drawing/2014/main" id="{90E07890-8552-940C-70C1-CD0EB77E6951}"/>
              </a:ext>
            </a:extLst>
          </p:cNvPr>
          <p:cNvSpPr/>
          <p:nvPr/>
        </p:nvSpPr>
        <p:spPr>
          <a:xfrm>
            <a:off x="838200" y="4233630"/>
            <a:ext cx="4932646" cy="4105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dirty="0">
                <a:solidFill>
                  <a:schemeClr val="tx1"/>
                </a:solidFill>
              </a:rPr>
              <a:t>Guava</a:t>
            </a:r>
            <a:r>
              <a:rPr lang="en-IN" dirty="0">
                <a:solidFill>
                  <a:schemeClr val="tx1">
                    <a:lumMod val="65000"/>
                    <a:lumOff val="35000"/>
                  </a:schemeClr>
                </a:solidFill>
              </a:rPr>
              <a:t>                                             </a:t>
            </a:r>
          </a:p>
        </p:txBody>
      </p:sp>
      <p:sp>
        <p:nvSpPr>
          <p:cNvPr id="46" name="Rectangle 45">
            <a:extLst>
              <a:ext uri="{FF2B5EF4-FFF2-40B4-BE49-F238E27FC236}">
                <a16:creationId xmlns:a16="http://schemas.microsoft.com/office/drawing/2014/main" id="{AD1A3A40-8051-C638-BEC2-A799B186100B}"/>
              </a:ext>
            </a:extLst>
          </p:cNvPr>
          <p:cNvSpPr/>
          <p:nvPr/>
        </p:nvSpPr>
        <p:spPr>
          <a:xfrm>
            <a:off x="825665" y="5285347"/>
            <a:ext cx="5269646" cy="4105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dirty="0">
                <a:solidFill>
                  <a:schemeClr val="tx1"/>
                </a:solidFill>
              </a:rPr>
              <a:t>Orange</a:t>
            </a:r>
            <a:r>
              <a:rPr lang="en-IN" dirty="0">
                <a:solidFill>
                  <a:schemeClr val="tx1">
                    <a:lumMod val="65000"/>
                    <a:lumOff val="35000"/>
                  </a:schemeClr>
                </a:solidFill>
              </a:rPr>
              <a:t>                                             </a:t>
            </a:r>
          </a:p>
        </p:txBody>
      </p:sp>
      <p:sp>
        <p:nvSpPr>
          <p:cNvPr id="47" name="Rectangle 46">
            <a:extLst>
              <a:ext uri="{FF2B5EF4-FFF2-40B4-BE49-F238E27FC236}">
                <a16:creationId xmlns:a16="http://schemas.microsoft.com/office/drawing/2014/main" id="{6D2B7312-5BC9-F422-4C2E-6F0F9D453949}"/>
              </a:ext>
            </a:extLst>
          </p:cNvPr>
          <p:cNvSpPr/>
          <p:nvPr/>
        </p:nvSpPr>
        <p:spPr>
          <a:xfrm>
            <a:off x="838200" y="4778116"/>
            <a:ext cx="5257800" cy="4105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dirty="0">
                <a:solidFill>
                  <a:schemeClr val="tx1"/>
                </a:solidFill>
              </a:rPr>
              <a:t>Lime</a:t>
            </a:r>
            <a:r>
              <a:rPr lang="en-IN" dirty="0">
                <a:solidFill>
                  <a:schemeClr val="tx1">
                    <a:lumMod val="65000"/>
                    <a:lumOff val="35000"/>
                  </a:schemeClr>
                </a:solidFill>
              </a:rPr>
              <a:t>                                             </a:t>
            </a:r>
          </a:p>
        </p:txBody>
      </p:sp>
      <p:sp>
        <p:nvSpPr>
          <p:cNvPr id="48" name="Rectangle 47">
            <a:extLst>
              <a:ext uri="{FF2B5EF4-FFF2-40B4-BE49-F238E27FC236}">
                <a16:creationId xmlns:a16="http://schemas.microsoft.com/office/drawing/2014/main" id="{7F0D0A69-85B6-0E54-4F2E-A9DC551151F7}"/>
              </a:ext>
            </a:extLst>
          </p:cNvPr>
          <p:cNvSpPr/>
          <p:nvPr/>
        </p:nvSpPr>
        <p:spPr>
          <a:xfrm>
            <a:off x="826354" y="5867088"/>
            <a:ext cx="5269646" cy="4105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dirty="0">
                <a:solidFill>
                  <a:schemeClr val="tx1"/>
                </a:solidFill>
                <a:latin typeface="+mn-lt"/>
                <a:ea typeface="+mn-ea"/>
                <a:cs typeface="+mn-cs"/>
              </a:rPr>
              <a:t>Pomegranate</a:t>
            </a:r>
            <a:r>
              <a:rPr lang="en-IN" dirty="0">
                <a:solidFill>
                  <a:schemeClr val="tx1"/>
                </a:solidFill>
              </a:rPr>
              <a:t> </a:t>
            </a:r>
            <a:r>
              <a:rPr lang="en-IN" dirty="0">
                <a:solidFill>
                  <a:schemeClr val="tx1">
                    <a:lumMod val="65000"/>
                    <a:lumOff val="35000"/>
                  </a:schemeClr>
                </a:solidFill>
              </a:rPr>
              <a:t>                                            </a:t>
            </a:r>
          </a:p>
        </p:txBody>
      </p:sp>
      <p:sp>
        <p:nvSpPr>
          <p:cNvPr id="50" name="Rectangle 49">
            <a:extLst>
              <a:ext uri="{FF2B5EF4-FFF2-40B4-BE49-F238E27FC236}">
                <a16:creationId xmlns:a16="http://schemas.microsoft.com/office/drawing/2014/main" id="{5D793263-356A-6937-83E3-7C65B93C8803}"/>
              </a:ext>
            </a:extLst>
          </p:cNvPr>
          <p:cNvSpPr/>
          <p:nvPr/>
        </p:nvSpPr>
        <p:spPr>
          <a:xfrm>
            <a:off x="3330677" y="3834077"/>
            <a:ext cx="701877" cy="224520"/>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Good</a:t>
            </a:r>
          </a:p>
        </p:txBody>
      </p:sp>
      <p:sp>
        <p:nvSpPr>
          <p:cNvPr id="51" name="Rectangle 50">
            <a:extLst>
              <a:ext uri="{FF2B5EF4-FFF2-40B4-BE49-F238E27FC236}">
                <a16:creationId xmlns:a16="http://schemas.microsoft.com/office/drawing/2014/main" id="{057A3E7D-928D-E672-C1F1-629A3D43AB17}"/>
              </a:ext>
            </a:extLst>
          </p:cNvPr>
          <p:cNvSpPr/>
          <p:nvPr/>
        </p:nvSpPr>
        <p:spPr>
          <a:xfrm>
            <a:off x="4293266" y="3834077"/>
            <a:ext cx="701877" cy="20044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Bad</a:t>
            </a:r>
          </a:p>
        </p:txBody>
      </p:sp>
      <p:sp>
        <p:nvSpPr>
          <p:cNvPr id="52" name="Rectangle 51">
            <a:extLst>
              <a:ext uri="{FF2B5EF4-FFF2-40B4-BE49-F238E27FC236}">
                <a16:creationId xmlns:a16="http://schemas.microsoft.com/office/drawing/2014/main" id="{C8CE0429-A8DC-9BAD-6B67-AA786C2BF8A1}"/>
              </a:ext>
            </a:extLst>
          </p:cNvPr>
          <p:cNvSpPr/>
          <p:nvPr/>
        </p:nvSpPr>
        <p:spPr>
          <a:xfrm>
            <a:off x="5094454" y="3855509"/>
            <a:ext cx="789023" cy="22452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Mixed</a:t>
            </a:r>
          </a:p>
        </p:txBody>
      </p:sp>
      <p:sp>
        <p:nvSpPr>
          <p:cNvPr id="55" name="Rectangle 54">
            <a:extLst>
              <a:ext uri="{FF2B5EF4-FFF2-40B4-BE49-F238E27FC236}">
                <a16:creationId xmlns:a16="http://schemas.microsoft.com/office/drawing/2014/main" id="{DF55D5AD-2D5F-7A31-023D-4448D0C84D6B}"/>
              </a:ext>
            </a:extLst>
          </p:cNvPr>
          <p:cNvSpPr/>
          <p:nvPr/>
        </p:nvSpPr>
        <p:spPr>
          <a:xfrm>
            <a:off x="3330677" y="4343400"/>
            <a:ext cx="701877" cy="246706"/>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bg1"/>
                </a:solidFill>
              </a:rPr>
              <a:t>Good</a:t>
            </a:r>
            <a:endParaRPr lang="en-IN" dirty="0">
              <a:solidFill>
                <a:schemeClr val="bg1"/>
              </a:solidFill>
            </a:endParaRPr>
          </a:p>
        </p:txBody>
      </p:sp>
      <p:sp>
        <p:nvSpPr>
          <p:cNvPr id="56" name="Rectangle 55">
            <a:extLst>
              <a:ext uri="{FF2B5EF4-FFF2-40B4-BE49-F238E27FC236}">
                <a16:creationId xmlns:a16="http://schemas.microsoft.com/office/drawing/2014/main" id="{B5F00AEA-9229-FF86-03B8-D381887C2E5F}"/>
              </a:ext>
            </a:extLst>
          </p:cNvPr>
          <p:cNvSpPr/>
          <p:nvPr/>
        </p:nvSpPr>
        <p:spPr>
          <a:xfrm>
            <a:off x="4311666" y="4323748"/>
            <a:ext cx="665076" cy="24288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Bad</a:t>
            </a:r>
          </a:p>
        </p:txBody>
      </p:sp>
      <p:sp>
        <p:nvSpPr>
          <p:cNvPr id="57" name="Rectangle 56">
            <a:extLst>
              <a:ext uri="{FF2B5EF4-FFF2-40B4-BE49-F238E27FC236}">
                <a16:creationId xmlns:a16="http://schemas.microsoft.com/office/drawing/2014/main" id="{54C67460-DF83-E830-5ABD-1FCBBF12965D}"/>
              </a:ext>
            </a:extLst>
          </p:cNvPr>
          <p:cNvSpPr/>
          <p:nvPr/>
        </p:nvSpPr>
        <p:spPr>
          <a:xfrm>
            <a:off x="5094455" y="4323748"/>
            <a:ext cx="803182" cy="26253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Mixed</a:t>
            </a:r>
          </a:p>
        </p:txBody>
      </p:sp>
      <p:sp>
        <p:nvSpPr>
          <p:cNvPr id="58" name="Rectangle 57">
            <a:extLst>
              <a:ext uri="{FF2B5EF4-FFF2-40B4-BE49-F238E27FC236}">
                <a16:creationId xmlns:a16="http://schemas.microsoft.com/office/drawing/2014/main" id="{A67CBA0F-1EF4-7CBF-A397-71448151BAF9}"/>
              </a:ext>
            </a:extLst>
          </p:cNvPr>
          <p:cNvSpPr/>
          <p:nvPr/>
        </p:nvSpPr>
        <p:spPr>
          <a:xfrm>
            <a:off x="3330677" y="4876800"/>
            <a:ext cx="724000" cy="26506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bg1"/>
                </a:solidFill>
              </a:rPr>
              <a:t>Good</a:t>
            </a:r>
            <a:endParaRPr lang="en-IN" dirty="0">
              <a:solidFill>
                <a:schemeClr val="bg1"/>
              </a:solidFill>
            </a:endParaRPr>
          </a:p>
        </p:txBody>
      </p:sp>
      <p:sp>
        <p:nvSpPr>
          <p:cNvPr id="59" name="Rectangle 58">
            <a:extLst>
              <a:ext uri="{FF2B5EF4-FFF2-40B4-BE49-F238E27FC236}">
                <a16:creationId xmlns:a16="http://schemas.microsoft.com/office/drawing/2014/main" id="{642C604E-D666-9340-AA3D-0FC6A1A7DC31}"/>
              </a:ext>
            </a:extLst>
          </p:cNvPr>
          <p:cNvSpPr/>
          <p:nvPr/>
        </p:nvSpPr>
        <p:spPr>
          <a:xfrm>
            <a:off x="4311666" y="4876800"/>
            <a:ext cx="665076" cy="24159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Bad</a:t>
            </a:r>
          </a:p>
        </p:txBody>
      </p:sp>
      <p:sp>
        <p:nvSpPr>
          <p:cNvPr id="60" name="Rectangle 59">
            <a:extLst>
              <a:ext uri="{FF2B5EF4-FFF2-40B4-BE49-F238E27FC236}">
                <a16:creationId xmlns:a16="http://schemas.microsoft.com/office/drawing/2014/main" id="{7DF10A6C-5E54-9248-E0A8-59819D055495}"/>
              </a:ext>
            </a:extLst>
          </p:cNvPr>
          <p:cNvSpPr/>
          <p:nvPr/>
        </p:nvSpPr>
        <p:spPr>
          <a:xfrm>
            <a:off x="5094454" y="4887418"/>
            <a:ext cx="766381" cy="23097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Mixed</a:t>
            </a:r>
          </a:p>
        </p:txBody>
      </p:sp>
      <p:sp>
        <p:nvSpPr>
          <p:cNvPr id="61" name="Rectangle 60">
            <a:extLst>
              <a:ext uri="{FF2B5EF4-FFF2-40B4-BE49-F238E27FC236}">
                <a16:creationId xmlns:a16="http://schemas.microsoft.com/office/drawing/2014/main" id="{9E14B38C-1CD5-B874-0AA9-8A1EA3C97BBE}"/>
              </a:ext>
            </a:extLst>
          </p:cNvPr>
          <p:cNvSpPr/>
          <p:nvPr/>
        </p:nvSpPr>
        <p:spPr>
          <a:xfrm>
            <a:off x="3300615" y="5396940"/>
            <a:ext cx="784123" cy="24727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bg1"/>
                </a:solidFill>
              </a:rPr>
              <a:t>Good</a:t>
            </a:r>
            <a:endParaRPr lang="en-IN" dirty="0">
              <a:solidFill>
                <a:schemeClr val="bg1"/>
              </a:solidFill>
            </a:endParaRPr>
          </a:p>
        </p:txBody>
      </p:sp>
      <p:sp>
        <p:nvSpPr>
          <p:cNvPr id="62" name="Rectangle 61">
            <a:extLst>
              <a:ext uri="{FF2B5EF4-FFF2-40B4-BE49-F238E27FC236}">
                <a16:creationId xmlns:a16="http://schemas.microsoft.com/office/drawing/2014/main" id="{430725A7-5583-6E49-FE55-7E044FC1649B}"/>
              </a:ext>
            </a:extLst>
          </p:cNvPr>
          <p:cNvSpPr/>
          <p:nvPr/>
        </p:nvSpPr>
        <p:spPr>
          <a:xfrm>
            <a:off x="4293266" y="5418170"/>
            <a:ext cx="683477" cy="22054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Bad</a:t>
            </a:r>
          </a:p>
        </p:txBody>
      </p:sp>
      <p:sp>
        <p:nvSpPr>
          <p:cNvPr id="63" name="Rectangle 62">
            <a:extLst>
              <a:ext uri="{FF2B5EF4-FFF2-40B4-BE49-F238E27FC236}">
                <a16:creationId xmlns:a16="http://schemas.microsoft.com/office/drawing/2014/main" id="{D175ADA4-6BD1-4130-0FF8-8EE357054E2A}"/>
              </a:ext>
            </a:extLst>
          </p:cNvPr>
          <p:cNvSpPr/>
          <p:nvPr/>
        </p:nvSpPr>
        <p:spPr>
          <a:xfrm>
            <a:off x="5112748" y="5418170"/>
            <a:ext cx="784798" cy="1966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Mixed</a:t>
            </a:r>
          </a:p>
        </p:txBody>
      </p:sp>
      <p:sp>
        <p:nvSpPr>
          <p:cNvPr id="64" name="Rectangle 63">
            <a:extLst>
              <a:ext uri="{FF2B5EF4-FFF2-40B4-BE49-F238E27FC236}">
                <a16:creationId xmlns:a16="http://schemas.microsoft.com/office/drawing/2014/main" id="{201F6834-804E-8061-A454-7CA6E8F346D2}"/>
              </a:ext>
            </a:extLst>
          </p:cNvPr>
          <p:cNvSpPr/>
          <p:nvPr/>
        </p:nvSpPr>
        <p:spPr>
          <a:xfrm>
            <a:off x="3311677" y="5954676"/>
            <a:ext cx="752222" cy="24713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bg1"/>
                </a:solidFill>
              </a:rPr>
              <a:t>Good</a:t>
            </a:r>
            <a:endParaRPr lang="en-IN" dirty="0">
              <a:solidFill>
                <a:schemeClr val="bg1"/>
              </a:solidFill>
            </a:endParaRPr>
          </a:p>
        </p:txBody>
      </p:sp>
      <p:sp>
        <p:nvSpPr>
          <p:cNvPr id="65" name="Rectangle 64">
            <a:extLst>
              <a:ext uri="{FF2B5EF4-FFF2-40B4-BE49-F238E27FC236}">
                <a16:creationId xmlns:a16="http://schemas.microsoft.com/office/drawing/2014/main" id="{34D2121F-0916-1539-A0BC-C9D312AD3C47}"/>
              </a:ext>
            </a:extLst>
          </p:cNvPr>
          <p:cNvSpPr/>
          <p:nvPr/>
        </p:nvSpPr>
        <p:spPr>
          <a:xfrm>
            <a:off x="4357055" y="5970372"/>
            <a:ext cx="638088" cy="231434"/>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Bad</a:t>
            </a:r>
          </a:p>
        </p:txBody>
      </p:sp>
      <p:sp>
        <p:nvSpPr>
          <p:cNvPr id="66" name="Rectangle 65">
            <a:extLst>
              <a:ext uri="{FF2B5EF4-FFF2-40B4-BE49-F238E27FC236}">
                <a16:creationId xmlns:a16="http://schemas.microsoft.com/office/drawing/2014/main" id="{8A9C5305-1E28-DE3B-D393-9F58DFF52AC6}"/>
              </a:ext>
            </a:extLst>
          </p:cNvPr>
          <p:cNvSpPr/>
          <p:nvPr/>
        </p:nvSpPr>
        <p:spPr>
          <a:xfrm>
            <a:off x="5094454" y="5970372"/>
            <a:ext cx="789023" cy="2157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Mixed</a:t>
            </a:r>
          </a:p>
        </p:txBody>
      </p:sp>
    </p:spTree>
    <p:extLst>
      <p:ext uri="{BB962C8B-B14F-4D97-AF65-F5344CB8AC3E}">
        <p14:creationId xmlns:p14="http://schemas.microsoft.com/office/powerpoint/2010/main" val="986245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82C7A-3C66-DFFB-4790-7DF3ABB51CF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70D37A5-6C1E-4BEB-C9C6-BE553C124441}"/>
              </a:ext>
            </a:extLst>
          </p:cNvPr>
          <p:cNvSpPr txBox="1">
            <a:spLocks noGrp="1"/>
          </p:cNvSpPr>
          <p:nvPr>
            <p:ph type="title"/>
          </p:nvPr>
        </p:nvSpPr>
        <p:spPr>
          <a:xfrm>
            <a:off x="1045463" y="283464"/>
            <a:ext cx="9927337" cy="942565"/>
          </a:xfrm>
          <a:prstGeom prst="rect">
            <a:avLst/>
          </a:prstGeom>
        </p:spPr>
        <p:txBody>
          <a:bodyPr vert="horz" wrap="square" lIns="0" tIns="262889" rIns="0" bIns="0" rtlCol="0">
            <a:spAutoFit/>
          </a:bodyPr>
          <a:lstStyle/>
          <a:p>
            <a:pPr marL="2910205">
              <a:lnSpc>
                <a:spcPct val="100000"/>
              </a:lnSpc>
              <a:spcBef>
                <a:spcPts val="130"/>
              </a:spcBef>
            </a:pPr>
            <a:r>
              <a:rPr spc="-10" dirty="0"/>
              <a:t>METHODOLOGY</a:t>
            </a:r>
          </a:p>
        </p:txBody>
      </p:sp>
      <p:sp>
        <p:nvSpPr>
          <p:cNvPr id="4" name="object 4">
            <a:extLst>
              <a:ext uri="{FF2B5EF4-FFF2-40B4-BE49-F238E27FC236}">
                <a16:creationId xmlns:a16="http://schemas.microsoft.com/office/drawing/2014/main" id="{E6B9CD66-672A-083B-CC66-ABF555D275DD}"/>
              </a:ext>
            </a:extLst>
          </p:cNvPr>
          <p:cNvSpPr txBox="1">
            <a:spLocks noGrp="1"/>
          </p:cNvSpPr>
          <p:nvPr>
            <p:ph type="dt" sz="half" idx="6"/>
          </p:nvPr>
        </p:nvSpPr>
        <p:spPr>
          <a:xfrm>
            <a:off x="917575" y="6451049"/>
            <a:ext cx="737235" cy="179536"/>
          </a:xfrm>
          <a:prstGeom prst="rect">
            <a:avLst/>
          </a:prstGeom>
        </p:spPr>
        <p:txBody>
          <a:bodyPr vert="horz" wrap="square" lIns="0" tIns="0" rIns="0" bIns="0" rtlCol="0">
            <a:spAutoFit/>
          </a:bodyPr>
          <a:lstStyle/>
          <a:p>
            <a:pPr marL="12700">
              <a:lnSpc>
                <a:spcPts val="1410"/>
              </a:lnSpc>
            </a:pPr>
            <a:r>
              <a:rPr lang="en-IN" spc="-10" dirty="0"/>
              <a:t>05</a:t>
            </a:r>
            <a:r>
              <a:rPr spc="-10" dirty="0"/>
              <a:t>-1</a:t>
            </a:r>
            <a:r>
              <a:rPr lang="en-US" spc="-10" dirty="0"/>
              <a:t>2</a:t>
            </a:r>
            <a:r>
              <a:rPr spc="-10" dirty="0"/>
              <a:t>-</a:t>
            </a:r>
            <a:r>
              <a:rPr spc="-20" dirty="0"/>
              <a:t>202</a:t>
            </a:r>
            <a:r>
              <a:rPr lang="en-US" spc="-20" dirty="0"/>
              <a:t>5</a:t>
            </a:r>
            <a:endParaRPr spc="-20" dirty="0"/>
          </a:p>
        </p:txBody>
      </p:sp>
      <p:sp>
        <p:nvSpPr>
          <p:cNvPr id="5" name="object 5">
            <a:extLst>
              <a:ext uri="{FF2B5EF4-FFF2-40B4-BE49-F238E27FC236}">
                <a16:creationId xmlns:a16="http://schemas.microsoft.com/office/drawing/2014/main" id="{6D4BE64C-B6C9-672C-C989-43B9A4BEEB5D}"/>
              </a:ext>
            </a:extLst>
          </p:cNvPr>
          <p:cNvSpPr txBox="1"/>
          <p:nvPr/>
        </p:nvSpPr>
        <p:spPr>
          <a:xfrm>
            <a:off x="4429378" y="6451049"/>
            <a:ext cx="9046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a:extLst>
              <a:ext uri="{FF2B5EF4-FFF2-40B4-BE49-F238E27FC236}">
                <a16:creationId xmlns:a16="http://schemas.microsoft.com/office/drawing/2014/main" id="{EA0763A5-0E22-25AB-5EFC-1C3FE389EAE7}"/>
              </a:ext>
            </a:extLst>
          </p:cNvPr>
          <p:cNvSpPr txBox="1">
            <a:spLocks noGrp="1"/>
          </p:cNvSpPr>
          <p:nvPr>
            <p:ph type="ftr" sz="quarter" idx="5"/>
          </p:nvPr>
        </p:nvSpPr>
        <p:spPr>
          <a:xfrm>
            <a:off x="5505148" y="6451049"/>
            <a:ext cx="1352854"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a:extLst>
              <a:ext uri="{FF2B5EF4-FFF2-40B4-BE49-F238E27FC236}">
                <a16:creationId xmlns:a16="http://schemas.microsoft.com/office/drawing/2014/main" id="{D70312E3-91EF-A51A-8984-6C7043A64C9A}"/>
              </a:ext>
            </a:extLst>
          </p:cNvPr>
          <p:cNvSpPr txBox="1"/>
          <p:nvPr/>
        </p:nvSpPr>
        <p:spPr>
          <a:xfrm>
            <a:off x="7136669"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a:extLst>
              <a:ext uri="{FF2B5EF4-FFF2-40B4-BE49-F238E27FC236}">
                <a16:creationId xmlns:a16="http://schemas.microsoft.com/office/drawing/2014/main" id="{49216E0C-DAC9-85C2-1BA3-139059FE7F63}"/>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25</a:t>
            </a:fld>
            <a:endParaRPr spc="-25" dirty="0"/>
          </a:p>
        </p:txBody>
      </p:sp>
      <p:sp>
        <p:nvSpPr>
          <p:cNvPr id="3" name="object 3">
            <a:extLst>
              <a:ext uri="{FF2B5EF4-FFF2-40B4-BE49-F238E27FC236}">
                <a16:creationId xmlns:a16="http://schemas.microsoft.com/office/drawing/2014/main" id="{2E4ECB46-1126-A466-1609-1510CDFC669A}"/>
              </a:ext>
            </a:extLst>
          </p:cNvPr>
          <p:cNvSpPr txBox="1"/>
          <p:nvPr/>
        </p:nvSpPr>
        <p:spPr>
          <a:xfrm>
            <a:off x="871474" y="1371599"/>
            <a:ext cx="10449052" cy="5347618"/>
          </a:xfrm>
          <a:prstGeom prst="rect">
            <a:avLst/>
          </a:prstGeom>
        </p:spPr>
        <p:txBody>
          <a:bodyPr vert="horz" wrap="square" lIns="0" tIns="60960" rIns="0" bIns="0" rtlCol="0">
            <a:spAutoFit/>
          </a:bodyPr>
          <a:lstStyle/>
          <a:p>
            <a:r>
              <a:rPr lang="en-US" sz="2800" dirty="0">
                <a:latin typeface="Times New Roman" panose="02020603050405020304" pitchFamily="18" charset="0"/>
                <a:cs typeface="Times New Roman" panose="02020603050405020304" pitchFamily="18" charset="0"/>
              </a:rPr>
              <a:t>4. </a:t>
            </a:r>
            <a:r>
              <a:rPr lang="en-US" sz="2800" b="1" dirty="0">
                <a:latin typeface="Times New Roman" panose="02020603050405020304" pitchFamily="18" charset="0"/>
                <a:cs typeface="Times New Roman" panose="02020603050405020304" pitchFamily="18" charset="0"/>
              </a:rPr>
              <a:t>Frameworks and Tools Used</a:t>
            </a:r>
            <a:r>
              <a:rPr lang="en-IN" sz="2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Image Processing:</a:t>
            </a:r>
            <a:r>
              <a:rPr lang="en-US" sz="2400" dirty="0">
                <a:latin typeface="Times New Roman" panose="02020603050405020304" pitchFamily="18" charset="0"/>
                <a:cs typeface="Times New Roman" panose="02020603050405020304" pitchFamily="18" charset="0"/>
              </a:rPr>
              <a:t> Utilized </a:t>
            </a:r>
            <a:r>
              <a:rPr lang="en-US" sz="2400" b="1" i="1" dirty="0">
                <a:latin typeface="Times New Roman" panose="02020603050405020304" pitchFamily="18" charset="0"/>
                <a:cs typeface="Times New Roman" panose="02020603050405020304" pitchFamily="18" charset="0"/>
              </a:rPr>
              <a:t>OpenCV</a:t>
            </a:r>
            <a:r>
              <a:rPr lang="en-US" sz="2400" dirty="0">
                <a:latin typeface="Times New Roman" panose="02020603050405020304" pitchFamily="18" charset="0"/>
                <a:cs typeface="Times New Roman" panose="02020603050405020304" pitchFamily="18" charset="0"/>
              </a:rPr>
              <a:t> and </a:t>
            </a:r>
            <a:r>
              <a:rPr lang="en-US" sz="2400" b="1" i="1" dirty="0">
                <a:latin typeface="Times New Roman" panose="02020603050405020304" pitchFamily="18" charset="0"/>
                <a:cs typeface="Times New Roman" panose="02020603050405020304" pitchFamily="18" charset="0"/>
              </a:rPr>
              <a:t>PIL</a:t>
            </a:r>
            <a:r>
              <a:rPr lang="en-US" sz="2400" dirty="0">
                <a:latin typeface="Times New Roman" panose="02020603050405020304" pitchFamily="18" charset="0"/>
                <a:cs typeface="Times New Roman" panose="02020603050405020304" pitchFamily="18" charset="0"/>
              </a:rPr>
              <a:t> for image loading, resizing, and color normalization.</a:t>
            </a:r>
          </a:p>
          <a:p>
            <a:pPr marL="457200" indent="-4572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Data Manipulation:</a:t>
            </a:r>
            <a:r>
              <a:rPr lang="en-US" sz="2400" dirty="0">
                <a:latin typeface="Times New Roman" panose="02020603050405020304" pitchFamily="18" charset="0"/>
                <a:cs typeface="Times New Roman" panose="02020603050405020304" pitchFamily="18" charset="0"/>
              </a:rPr>
              <a:t> Used </a:t>
            </a:r>
            <a:r>
              <a:rPr lang="en-US" sz="2400" b="1" i="1" dirty="0">
                <a:latin typeface="Times New Roman" panose="02020603050405020304" pitchFamily="18" charset="0"/>
                <a:cs typeface="Times New Roman" panose="02020603050405020304" pitchFamily="18" charset="0"/>
              </a:rPr>
              <a:t>NumPy</a:t>
            </a:r>
            <a:r>
              <a:rPr lang="en-US" sz="2400" dirty="0">
                <a:latin typeface="Times New Roman" panose="02020603050405020304" pitchFamily="18" charset="0"/>
                <a:cs typeface="Times New Roman" panose="02020603050405020304" pitchFamily="18" charset="0"/>
              </a:rPr>
              <a:t> and </a:t>
            </a:r>
            <a:r>
              <a:rPr lang="en-US" sz="2400" b="1" i="1" dirty="0">
                <a:latin typeface="Times New Roman" panose="02020603050405020304" pitchFamily="18" charset="0"/>
                <a:cs typeface="Times New Roman" panose="02020603050405020304" pitchFamily="18" charset="0"/>
              </a:rPr>
              <a:t>Pandas</a:t>
            </a:r>
            <a:r>
              <a:rPr lang="en-US" sz="2400" dirty="0">
                <a:latin typeface="Times New Roman" panose="02020603050405020304" pitchFamily="18" charset="0"/>
                <a:cs typeface="Times New Roman" panose="02020603050405020304" pitchFamily="18" charset="0"/>
              </a:rPr>
              <a:t> for handling datasets, array operations, and preprocessing tasks.</a:t>
            </a:r>
          </a:p>
          <a:p>
            <a:pPr marL="457200" indent="-45720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Data Augmentation:</a:t>
            </a:r>
            <a:r>
              <a:rPr lang="en-IN" sz="2400" dirty="0">
                <a:latin typeface="Times New Roman" panose="02020603050405020304" pitchFamily="18" charset="0"/>
                <a:cs typeface="Times New Roman" panose="02020603050405020304" pitchFamily="18" charset="0"/>
              </a:rPr>
              <a:t> Applied </a:t>
            </a:r>
            <a:r>
              <a:rPr lang="en-IN" sz="2400" b="1" i="1" dirty="0">
                <a:latin typeface="Times New Roman" panose="02020603050405020304" pitchFamily="18" charset="0"/>
                <a:cs typeface="Times New Roman" panose="02020603050405020304" pitchFamily="18" charset="0"/>
              </a:rPr>
              <a:t>Albumentations</a:t>
            </a:r>
            <a:r>
              <a:rPr lang="en-IN" sz="2400" dirty="0">
                <a:latin typeface="Times New Roman" panose="02020603050405020304" pitchFamily="18" charset="0"/>
                <a:cs typeface="Times New Roman" panose="02020603050405020304" pitchFamily="18" charset="0"/>
              </a:rPr>
              <a:t>, </a:t>
            </a:r>
            <a:r>
              <a:rPr lang="en-IN" sz="2400" b="1" i="1" dirty="0">
                <a:latin typeface="Times New Roman" panose="02020603050405020304" pitchFamily="18" charset="0"/>
                <a:cs typeface="Times New Roman" panose="02020603050405020304" pitchFamily="18" charset="0"/>
              </a:rPr>
              <a:t>TensorFlow</a:t>
            </a:r>
            <a:r>
              <a:rPr lang="en-IN" sz="2400" dirty="0">
                <a:latin typeface="Times New Roman" panose="02020603050405020304" pitchFamily="18" charset="0"/>
                <a:cs typeface="Times New Roman" panose="02020603050405020304" pitchFamily="18" charset="0"/>
              </a:rPr>
              <a:t>, and </a:t>
            </a:r>
            <a:r>
              <a:rPr lang="en-IN" sz="2400" b="1" i="1" dirty="0">
                <a:latin typeface="Times New Roman" panose="02020603050405020304" pitchFamily="18" charset="0"/>
                <a:cs typeface="Times New Roman" panose="02020603050405020304" pitchFamily="18" charset="0"/>
              </a:rPr>
              <a:t>KerasCV</a:t>
            </a:r>
            <a:r>
              <a:rPr lang="en-IN" sz="2400" dirty="0">
                <a:latin typeface="Times New Roman" panose="02020603050405020304" pitchFamily="18" charset="0"/>
                <a:cs typeface="Times New Roman" panose="02020603050405020304" pitchFamily="18" charset="0"/>
              </a:rPr>
              <a:t> to perform rotation, zoom, brightness, and mixing techniques.</a:t>
            </a:r>
          </a:p>
          <a:p>
            <a:pPr marL="457200" indent="-4572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Model Training:</a:t>
            </a:r>
            <a:r>
              <a:rPr lang="en-US" sz="2400" dirty="0">
                <a:latin typeface="Times New Roman" panose="02020603050405020304" pitchFamily="18" charset="0"/>
                <a:cs typeface="Times New Roman" panose="02020603050405020304" pitchFamily="18" charset="0"/>
              </a:rPr>
              <a:t> Implemented using </a:t>
            </a:r>
            <a:r>
              <a:rPr lang="en-US" sz="2400" b="1" i="1" dirty="0">
                <a:latin typeface="Times New Roman" panose="02020603050405020304" pitchFamily="18" charset="0"/>
                <a:cs typeface="Times New Roman" panose="02020603050405020304" pitchFamily="18" charset="0"/>
              </a:rPr>
              <a:t>TensorFlow</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 </a:t>
            </a:r>
            <a:r>
              <a:rPr lang="en-US" sz="2400" b="1" i="1" dirty="0">
                <a:latin typeface="Times New Roman" panose="02020603050405020304" pitchFamily="18" charset="0"/>
                <a:cs typeface="Times New Roman" panose="02020603050405020304" pitchFamily="18" charset="0"/>
              </a:rPr>
              <a:t>Keras</a:t>
            </a:r>
            <a:r>
              <a:rPr lang="en-US" sz="2400" dirty="0">
                <a:latin typeface="Times New Roman" panose="02020603050405020304" pitchFamily="18" charset="0"/>
                <a:cs typeface="Times New Roman" panose="02020603050405020304" pitchFamily="18" charset="0"/>
              </a:rPr>
              <a:t> frameworks for deep learning model development and fine-tuning.</a:t>
            </a:r>
          </a:p>
          <a:p>
            <a:pPr marL="457200" indent="-4572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Visualization:</a:t>
            </a:r>
            <a:r>
              <a:rPr lang="en-US" sz="2400" dirty="0">
                <a:latin typeface="Times New Roman" panose="02020603050405020304" pitchFamily="18" charset="0"/>
                <a:cs typeface="Times New Roman" panose="02020603050405020304" pitchFamily="18" charset="0"/>
              </a:rPr>
              <a:t> Used </a:t>
            </a:r>
            <a:r>
              <a:rPr lang="en-US" sz="2400" b="1" i="1" dirty="0">
                <a:latin typeface="Times New Roman" panose="02020603050405020304" pitchFamily="18" charset="0"/>
                <a:cs typeface="Times New Roman" panose="02020603050405020304" pitchFamily="18" charset="0"/>
              </a:rPr>
              <a:t>Matplotlib</a:t>
            </a:r>
            <a:r>
              <a:rPr lang="en-US" sz="2400" dirty="0">
                <a:latin typeface="Times New Roman" panose="02020603050405020304" pitchFamily="18" charset="0"/>
                <a:cs typeface="Times New Roman" panose="02020603050405020304" pitchFamily="18" charset="0"/>
              </a:rPr>
              <a:t> and </a:t>
            </a:r>
            <a:r>
              <a:rPr lang="en-US" sz="2400" b="1" i="1" dirty="0">
                <a:latin typeface="Times New Roman" panose="02020603050405020304" pitchFamily="18" charset="0"/>
                <a:cs typeface="Times New Roman" panose="02020603050405020304" pitchFamily="18" charset="0"/>
              </a:rPr>
              <a:t>Seaborn</a:t>
            </a:r>
            <a:r>
              <a:rPr lang="en-US" sz="2400" dirty="0">
                <a:latin typeface="Times New Roman" panose="02020603050405020304" pitchFamily="18" charset="0"/>
                <a:cs typeface="Times New Roman" panose="02020603050405020304" pitchFamily="18" charset="0"/>
              </a:rPr>
              <a:t> for analyzing model accuracy, loss curves, and confusion matrices.</a:t>
            </a:r>
          </a:p>
          <a:p>
            <a:pPr marL="457200" indent="-4572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Model Export:</a:t>
            </a:r>
            <a:r>
              <a:rPr lang="en-US" sz="2400" dirty="0">
                <a:latin typeface="Times New Roman" panose="02020603050405020304" pitchFamily="18" charset="0"/>
                <a:cs typeface="Times New Roman" panose="02020603050405020304" pitchFamily="18" charset="0"/>
              </a:rPr>
              <a:t> Saved trained models in </a:t>
            </a:r>
            <a:r>
              <a:rPr lang="en-US" sz="2400" b="1" i="1" dirty="0">
                <a:latin typeface="Times New Roman" panose="02020603050405020304" pitchFamily="18" charset="0"/>
                <a:cs typeface="Times New Roman" panose="02020603050405020304" pitchFamily="18" charset="0"/>
              </a:rPr>
              <a:t>.keras</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 </a:t>
            </a:r>
            <a:r>
              <a:rPr lang="en-US" sz="2400" b="1" i="1" dirty="0">
                <a:latin typeface="Times New Roman" panose="02020603050405020304" pitchFamily="18" charset="0"/>
                <a:cs typeface="Times New Roman" panose="02020603050405020304" pitchFamily="18" charset="0"/>
              </a:rPr>
              <a:t>ONNX</a:t>
            </a:r>
            <a:r>
              <a:rPr lang="en-US" sz="2400" b="1" dirty="0">
                <a:latin typeface="Times New Roman" panose="02020603050405020304" pitchFamily="18" charset="0"/>
                <a:cs typeface="Times New Roman" panose="02020603050405020304" pitchFamily="18" charset="0"/>
              </a:rPr>
              <a:t> formats </a:t>
            </a:r>
            <a:r>
              <a:rPr lang="en-US" sz="2400" dirty="0">
                <a:latin typeface="Times New Roman" panose="02020603050405020304" pitchFamily="18" charset="0"/>
                <a:cs typeface="Times New Roman" panose="02020603050405020304" pitchFamily="18" charset="0"/>
              </a:rPr>
              <a:t>for easy deployment and integration.</a:t>
            </a:r>
            <a:endParaRPr lang="en-IN" sz="2400" dirty="0">
              <a:latin typeface="Times New Roman" panose="02020603050405020304" pitchFamily="18" charset="0"/>
              <a:cs typeface="Times New Roman" panose="02020603050405020304" pitchFamily="18" charset="0"/>
            </a:endParaRPr>
          </a:p>
          <a:p>
            <a:endParaRPr sz="2750" dirty="0">
              <a:latin typeface="Times New Roman"/>
              <a:cs typeface="Times New Roman"/>
            </a:endParaRPr>
          </a:p>
        </p:txBody>
      </p:sp>
    </p:spTree>
    <p:extLst>
      <p:ext uri="{BB962C8B-B14F-4D97-AF65-F5344CB8AC3E}">
        <p14:creationId xmlns:p14="http://schemas.microsoft.com/office/powerpoint/2010/main" val="2700010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0306C-5A44-74C2-0BA3-BC90E35A9A9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9BAF911-C195-499B-3537-914A8AAFDBBF}"/>
              </a:ext>
            </a:extLst>
          </p:cNvPr>
          <p:cNvSpPr txBox="1">
            <a:spLocks noGrp="1"/>
          </p:cNvSpPr>
          <p:nvPr>
            <p:ph type="title"/>
          </p:nvPr>
        </p:nvSpPr>
        <p:spPr>
          <a:xfrm>
            <a:off x="1045463" y="283464"/>
            <a:ext cx="9927337" cy="942565"/>
          </a:xfrm>
          <a:prstGeom prst="rect">
            <a:avLst/>
          </a:prstGeom>
        </p:spPr>
        <p:txBody>
          <a:bodyPr vert="horz" wrap="square" lIns="0" tIns="262889" rIns="0" bIns="0" rtlCol="0">
            <a:spAutoFit/>
          </a:bodyPr>
          <a:lstStyle/>
          <a:p>
            <a:pPr marL="2910205">
              <a:lnSpc>
                <a:spcPct val="100000"/>
              </a:lnSpc>
              <a:spcBef>
                <a:spcPts val="130"/>
              </a:spcBef>
            </a:pPr>
            <a:r>
              <a:rPr spc="-10" dirty="0"/>
              <a:t>METHODOLOGY</a:t>
            </a:r>
          </a:p>
        </p:txBody>
      </p:sp>
      <p:sp>
        <p:nvSpPr>
          <p:cNvPr id="4" name="object 4">
            <a:extLst>
              <a:ext uri="{FF2B5EF4-FFF2-40B4-BE49-F238E27FC236}">
                <a16:creationId xmlns:a16="http://schemas.microsoft.com/office/drawing/2014/main" id="{47E16A41-4020-6F95-D531-49FDB565EDD2}"/>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a:extLst>
              <a:ext uri="{FF2B5EF4-FFF2-40B4-BE49-F238E27FC236}">
                <a16:creationId xmlns:a16="http://schemas.microsoft.com/office/drawing/2014/main" id="{CCB7241C-91D1-168B-713C-F1643978B8FB}"/>
              </a:ext>
            </a:extLst>
          </p:cNvPr>
          <p:cNvSpPr txBox="1"/>
          <p:nvPr/>
        </p:nvSpPr>
        <p:spPr>
          <a:xfrm>
            <a:off x="4429378" y="6451049"/>
            <a:ext cx="9046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a:extLst>
              <a:ext uri="{FF2B5EF4-FFF2-40B4-BE49-F238E27FC236}">
                <a16:creationId xmlns:a16="http://schemas.microsoft.com/office/drawing/2014/main" id="{DF2D24CD-C8FC-7DB7-ACD2-9CAAD542D273}"/>
              </a:ext>
            </a:extLst>
          </p:cNvPr>
          <p:cNvSpPr txBox="1">
            <a:spLocks noGrp="1"/>
          </p:cNvSpPr>
          <p:nvPr>
            <p:ph type="ftr" sz="quarter" idx="5"/>
          </p:nvPr>
        </p:nvSpPr>
        <p:spPr>
          <a:xfrm>
            <a:off x="5505148" y="6451049"/>
            <a:ext cx="1223010"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a:extLst>
              <a:ext uri="{FF2B5EF4-FFF2-40B4-BE49-F238E27FC236}">
                <a16:creationId xmlns:a16="http://schemas.microsoft.com/office/drawing/2014/main" id="{FD463641-C8DA-7AD9-5B00-E47941F50FEB}"/>
              </a:ext>
            </a:extLst>
          </p:cNvPr>
          <p:cNvSpPr txBox="1"/>
          <p:nvPr/>
        </p:nvSpPr>
        <p:spPr>
          <a:xfrm>
            <a:off x="7193994" y="6436275"/>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a:extLst>
              <a:ext uri="{FF2B5EF4-FFF2-40B4-BE49-F238E27FC236}">
                <a16:creationId xmlns:a16="http://schemas.microsoft.com/office/drawing/2014/main" id="{29320368-4C15-E48A-E9AA-1EBF6B401167}"/>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26</a:t>
            </a:fld>
            <a:endParaRPr spc="-25" dirty="0"/>
          </a:p>
        </p:txBody>
      </p:sp>
      <mc:AlternateContent xmlns:mc="http://schemas.openxmlformats.org/markup-compatibility/2006" xmlns:a14="http://schemas.microsoft.com/office/drawing/2010/main">
        <mc:Choice Requires="a14">
          <p:sp>
            <p:nvSpPr>
              <p:cNvPr id="3" name="object 3">
                <a:extLst>
                  <a:ext uri="{FF2B5EF4-FFF2-40B4-BE49-F238E27FC236}">
                    <a16:creationId xmlns:a16="http://schemas.microsoft.com/office/drawing/2014/main" id="{52CCA4CF-37E7-3A28-4464-348A694F0222}"/>
                  </a:ext>
                </a:extLst>
              </p:cNvPr>
              <p:cNvSpPr txBox="1"/>
              <p:nvPr/>
            </p:nvSpPr>
            <p:spPr>
              <a:xfrm>
                <a:off x="838200" y="1226029"/>
                <a:ext cx="10668000" cy="5799023"/>
              </a:xfrm>
              <a:prstGeom prst="rect">
                <a:avLst/>
              </a:prstGeom>
            </p:spPr>
            <p:txBody>
              <a:bodyPr vert="horz" wrap="square" lIns="0" tIns="60960" rIns="0" bIns="0" rtlCol="0">
                <a:spAutoFit/>
              </a:bodyPr>
              <a:lstStyle/>
              <a:p>
                <a:r>
                  <a:rPr lang="en-US" sz="2800" b="1" dirty="0">
                    <a:latin typeface="Times New Roman" panose="02020603050405020304" pitchFamily="18" charset="0"/>
                    <a:cs typeface="Times New Roman" panose="02020603050405020304" pitchFamily="18" charset="0"/>
                  </a:rPr>
                  <a:t>5. Evaluation Metrics</a:t>
                </a:r>
              </a:p>
              <a:p>
                <a:pPr marL="342900" indent="-342900">
                  <a:buFont typeface="Arial" panose="020B0604020202020204" pitchFamily="34" charset="0"/>
                  <a:buChar char="•"/>
                </a:pPr>
                <a:endParaRPr lang="en-US" sz="2400" b="1" dirty="0">
                  <a:latin typeface="Times New Roman" panose="02020603050405020304" pitchFamily="18" charset="0"/>
                  <a:ea typeface="Tahoma" panose="020B0604030504040204" pitchFamily="34"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ea typeface="Tahoma" panose="020B0604030504040204" pitchFamily="34" charset="0"/>
                    <a:cs typeface="Times New Roman" panose="02020603050405020304" pitchFamily="18" charset="0"/>
                  </a:rPr>
                  <a:t>Accuracy</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a:latin typeface="Times New Roman" panose="02020603050405020304" pitchFamily="18" charset="0"/>
                    <a:ea typeface="Tahoma" panose="020B0604030504040204" pitchFamily="34" charset="0"/>
                    <a:cs typeface="Times New Roman" panose="02020603050405020304" pitchFamily="18" charset="0"/>
                  </a:rPr>
                  <a:t>Precision</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a:latin typeface="Times New Roman" panose="02020603050405020304" pitchFamily="18" charset="0"/>
                    <a:ea typeface="Tahoma" panose="020B0604030504040204" pitchFamily="34" charset="0"/>
                    <a:cs typeface="Times New Roman" panose="02020603050405020304" pitchFamily="18" charset="0"/>
                  </a:rPr>
                  <a:t>Recall</a:t>
                </a:r>
                <a:r>
                  <a:rPr lang="en-US" sz="2400" dirty="0">
                    <a:latin typeface="Times New Roman" panose="02020603050405020304" pitchFamily="18" charset="0"/>
                    <a:ea typeface="Tahoma" panose="020B0604030504040204" pitchFamily="34" charset="0"/>
                    <a:cs typeface="Times New Roman" panose="02020603050405020304" pitchFamily="18" charset="0"/>
                  </a:rPr>
                  <a:t>, and </a:t>
                </a:r>
                <a:r>
                  <a:rPr lang="en-US" sz="2400" b="1" dirty="0">
                    <a:latin typeface="Times New Roman" panose="02020603050405020304" pitchFamily="18" charset="0"/>
                    <a:ea typeface="Tahoma" panose="020B0604030504040204" pitchFamily="34" charset="0"/>
                    <a:cs typeface="Times New Roman" panose="02020603050405020304" pitchFamily="18" charset="0"/>
                  </a:rPr>
                  <a:t>F1-Score</a:t>
                </a:r>
                <a:r>
                  <a:rPr lang="en-US" sz="2400" dirty="0">
                    <a:latin typeface="Times New Roman" panose="02020603050405020304" pitchFamily="18" charset="0"/>
                    <a:ea typeface="Tahoma" panose="020B0604030504040204" pitchFamily="34" charset="0"/>
                    <a:cs typeface="Times New Roman" panose="02020603050405020304" pitchFamily="18" charset="0"/>
                  </a:rPr>
                  <a:t> were used for evaluation.</a:t>
                </a:r>
              </a:p>
              <a:p>
                <a:pPr marL="342900" indent="-342900">
                  <a:buFont typeface="Arial" panose="020B0604020202020204" pitchFamily="34" charset="0"/>
                  <a:buChar char="•"/>
                </a:pPr>
                <a:r>
                  <a:rPr lang="en-US" sz="2400" dirty="0">
                    <a:latin typeface="Times New Roman" panose="02020603050405020304" pitchFamily="18" charset="0"/>
                    <a:ea typeface="Tahoma" panose="020B0604030504040204" pitchFamily="34" charset="0"/>
                    <a:cs typeface="Times New Roman" panose="02020603050405020304" pitchFamily="18" charset="0"/>
                  </a:rPr>
                  <a:t>Achieved </a:t>
                </a:r>
                <a:r>
                  <a:rPr lang="en-US" sz="2400" b="1" dirty="0">
                    <a:latin typeface="Times New Roman" panose="02020603050405020304" pitchFamily="18" charset="0"/>
                    <a:ea typeface="Tahoma" panose="020B0604030504040204" pitchFamily="34" charset="0"/>
                    <a:cs typeface="Times New Roman" panose="02020603050405020304" pitchFamily="18" charset="0"/>
                  </a:rPr>
                  <a:t>99.9% accuracy</a:t>
                </a:r>
                <a:r>
                  <a:rPr lang="en-US" sz="2400" dirty="0">
                    <a:latin typeface="Times New Roman" panose="02020603050405020304" pitchFamily="18" charset="0"/>
                    <a:ea typeface="Tahoma" panose="020B0604030504040204" pitchFamily="34" charset="0"/>
                    <a:cs typeface="Times New Roman" panose="02020603050405020304" pitchFamily="18" charset="0"/>
                  </a:rPr>
                  <a:t> — demonstrating high efficiency, scalability, and real-world robustness.</a:t>
                </a:r>
              </a:p>
              <a:p>
                <a:endParaRPr lang="en-IN" sz="2800" b="1" dirty="0">
                  <a:latin typeface="Times New Roman" panose="02020603050405020304" pitchFamily="18" charset="0"/>
                  <a:cs typeface="Times New Roman" panose="02020603050405020304" pitchFamily="18" charset="0"/>
                </a:endParaRPr>
              </a:p>
              <a:p>
                <a:r>
                  <a:rPr lang="en-IN" sz="2800" b="1" dirty="0">
                    <a:latin typeface="Times New Roman" panose="02020603050405020304" pitchFamily="18" charset="0"/>
                    <a:cs typeface="Times New Roman" panose="02020603050405020304" pitchFamily="18" charset="0"/>
                  </a:rPr>
                  <a:t>6. Mathematical Representation</a:t>
                </a:r>
              </a:p>
              <a:p>
                <a:endParaRPr lang="en-I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Model accuracy =</a:t>
                </a:r>
              </a:p>
              <a:p>
                <a:pPr/>
                <a14:m>
                  <m:oMathPara xmlns:m="http://schemas.openxmlformats.org/officeDocument/2006/math">
                    <m:oMathParaPr>
                      <m:jc m:val="centerGroup"/>
                    </m:oMathParaPr>
                    <m:oMath xmlns:m="http://schemas.openxmlformats.org/officeDocument/2006/math">
                      <m:r>
                        <a:rPr lang="en-IN" sz="2400" i="1">
                          <a:latin typeface="Cambria Math" panose="02040503050406030204" pitchFamily="18" charset="0"/>
                        </a:rPr>
                        <m:t>𝐴𝑐𝑐𝑢𝑟𝑎𝑐𝑦</m:t>
                      </m:r>
                      <m:r>
                        <a:rPr lang="en-IN" sz="2400">
                          <a:latin typeface="Cambria Math" panose="02040503050406030204" pitchFamily="18" charset="0"/>
                        </a:rPr>
                        <m:t>=</m:t>
                      </m:r>
                      <m:f>
                        <m:fPr>
                          <m:ctrlPr>
                            <a:rPr lang="ar-AE" sz="2400" i="1">
                              <a:latin typeface="Cambria Math" panose="02040503050406030204" pitchFamily="18" charset="0"/>
                            </a:rPr>
                          </m:ctrlPr>
                        </m:fPr>
                        <m:num>
                          <m:r>
                            <a:rPr lang="ar-AE" sz="2400" i="1">
                              <a:latin typeface="Cambria Math" panose="02040503050406030204" pitchFamily="18" charset="0"/>
                            </a:rPr>
                            <m:t>𝑇𝑃</m:t>
                          </m:r>
                          <m:r>
                            <a:rPr lang="ar-AE" sz="2400">
                              <a:latin typeface="Cambria Math" panose="02040503050406030204" pitchFamily="18" charset="0"/>
                            </a:rPr>
                            <m:t>+</m:t>
                          </m:r>
                          <m:r>
                            <a:rPr lang="ar-AE" sz="2400" i="1">
                              <a:latin typeface="Cambria Math" panose="02040503050406030204" pitchFamily="18" charset="0"/>
                            </a:rPr>
                            <m:t>𝑇𝑁</m:t>
                          </m:r>
                        </m:num>
                        <m:den>
                          <m:r>
                            <a:rPr lang="ar-AE" sz="2400" i="1">
                              <a:latin typeface="Cambria Math" panose="02040503050406030204" pitchFamily="18" charset="0"/>
                            </a:rPr>
                            <m:t>𝑇𝑃</m:t>
                          </m:r>
                          <m:r>
                            <a:rPr lang="ar-AE" sz="2400">
                              <a:latin typeface="Cambria Math" panose="02040503050406030204" pitchFamily="18" charset="0"/>
                            </a:rPr>
                            <m:t>+</m:t>
                          </m:r>
                          <m:r>
                            <a:rPr lang="ar-AE" sz="2400" i="1">
                              <a:latin typeface="Cambria Math" panose="02040503050406030204" pitchFamily="18" charset="0"/>
                            </a:rPr>
                            <m:t>𝑇𝑁</m:t>
                          </m:r>
                          <m:r>
                            <a:rPr lang="ar-AE" sz="2400">
                              <a:latin typeface="Cambria Math" panose="02040503050406030204" pitchFamily="18" charset="0"/>
                            </a:rPr>
                            <m:t>+</m:t>
                          </m:r>
                          <m:r>
                            <a:rPr lang="ar-AE" sz="2400" i="1">
                              <a:latin typeface="Cambria Math" panose="02040503050406030204" pitchFamily="18" charset="0"/>
                            </a:rPr>
                            <m:t>𝐹𝑃</m:t>
                          </m:r>
                          <m:r>
                            <a:rPr lang="ar-AE" sz="2400">
                              <a:latin typeface="Cambria Math" panose="02040503050406030204" pitchFamily="18" charset="0"/>
                            </a:rPr>
                            <m:t>+</m:t>
                          </m:r>
                          <m:r>
                            <a:rPr lang="ar-AE" sz="2400" i="1">
                              <a:latin typeface="Cambria Math" panose="02040503050406030204" pitchFamily="18" charset="0"/>
                            </a:rPr>
                            <m:t>𝐹𝑁</m:t>
                          </m:r>
                        </m:den>
                      </m:f>
                    </m:oMath>
                  </m:oMathPara>
                </a14:m>
                <a:endParaRPr lang="ar-AE"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Loss function used: </a:t>
                </a:r>
                <a:r>
                  <a:rPr lang="en-IN" sz="2400" b="1" dirty="0">
                    <a:latin typeface="Times New Roman" panose="02020603050405020304" pitchFamily="18" charset="0"/>
                    <a:cs typeface="Times New Roman" panose="02020603050405020304" pitchFamily="18" charset="0"/>
                  </a:rPr>
                  <a:t>Categorical Crossentropy</a:t>
                </a:r>
              </a:p>
              <a:p>
                <a:r>
                  <a:rPr lang="en-IN" sz="2400" b="1"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L=−∑yi​log(yi​^​)</a:t>
                </a:r>
              </a:p>
              <a:p>
                <a:endParaRPr lang="en-US" sz="2400" dirty="0">
                  <a:latin typeface="Times New Roman" panose="02020603050405020304" pitchFamily="18" charset="0"/>
                  <a:ea typeface="Tahoma" panose="020B0604030504040204" pitchFamily="34" charset="0"/>
                  <a:cs typeface="Times New Roman" panose="02020603050405020304" pitchFamily="18" charset="0"/>
                </a:endParaRPr>
              </a:p>
              <a:p>
                <a:endParaRPr sz="2750" dirty="0">
                  <a:latin typeface="Times New Roman"/>
                  <a:cs typeface="Times New Roman"/>
                </a:endParaRPr>
              </a:p>
            </p:txBody>
          </p:sp>
        </mc:Choice>
        <mc:Fallback xmlns="">
          <p:sp>
            <p:nvSpPr>
              <p:cNvPr id="3" name="object 3">
                <a:extLst>
                  <a:ext uri="{FF2B5EF4-FFF2-40B4-BE49-F238E27FC236}">
                    <a16:creationId xmlns:a16="http://schemas.microsoft.com/office/drawing/2014/main" id="{52CCA4CF-37E7-3A28-4464-348A694F0222}"/>
                  </a:ext>
                </a:extLst>
              </p:cNvPr>
              <p:cNvSpPr txBox="1">
                <a:spLocks noRot="1" noChangeAspect="1" noMove="1" noResize="1" noEditPoints="1" noAdjustHandles="1" noChangeArrowheads="1" noChangeShapeType="1" noTextEdit="1"/>
              </p:cNvSpPr>
              <p:nvPr/>
            </p:nvSpPr>
            <p:spPr>
              <a:xfrm>
                <a:off x="838200" y="1226029"/>
                <a:ext cx="10668000" cy="5799023"/>
              </a:xfrm>
              <a:prstGeom prst="rect">
                <a:avLst/>
              </a:prstGeom>
              <a:blipFill>
                <a:blip r:embed="rId2"/>
                <a:stretch>
                  <a:fillRect l="-2057" t="-841"/>
                </a:stretch>
              </a:blipFill>
            </p:spPr>
            <p:txBody>
              <a:bodyPr/>
              <a:lstStyle/>
              <a:p>
                <a:r>
                  <a:rPr lang="en-IN">
                    <a:noFill/>
                  </a:rPr>
                  <a:t> </a:t>
                </a:r>
              </a:p>
            </p:txBody>
          </p:sp>
        </mc:Fallback>
      </mc:AlternateContent>
    </p:spTree>
    <p:extLst>
      <p:ext uri="{BB962C8B-B14F-4D97-AF65-F5344CB8AC3E}">
        <p14:creationId xmlns:p14="http://schemas.microsoft.com/office/powerpoint/2010/main" val="248273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595880">
              <a:lnSpc>
                <a:spcPct val="100000"/>
              </a:lnSpc>
              <a:spcBef>
                <a:spcPts val="130"/>
              </a:spcBef>
            </a:pPr>
            <a:r>
              <a:rPr spc="-45" dirty="0"/>
              <a:t>IMPLEMENTATION</a:t>
            </a:r>
          </a:p>
        </p:txBody>
      </p:sp>
      <p:sp>
        <p:nvSpPr>
          <p:cNvPr id="4" name="object 4"/>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p:cNvSpPr txBox="1"/>
          <p:nvPr/>
        </p:nvSpPr>
        <p:spPr>
          <a:xfrm>
            <a:off x="4429378" y="6451049"/>
            <a:ext cx="9046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p:cNvSpPr txBox="1">
            <a:spLocks noGrp="1"/>
          </p:cNvSpPr>
          <p:nvPr>
            <p:ph type="ftr" sz="quarter" idx="5"/>
          </p:nvPr>
        </p:nvSpPr>
        <p:spPr>
          <a:xfrm>
            <a:off x="5505148" y="6436275"/>
            <a:ext cx="1352854"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p:cNvSpPr txBox="1"/>
          <p:nvPr/>
        </p:nvSpPr>
        <p:spPr>
          <a:xfrm>
            <a:off x="7280179" y="6436275"/>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27</a:t>
            </a:fld>
            <a:endParaRPr spc="-25" dirty="0"/>
          </a:p>
        </p:txBody>
      </p:sp>
      <p:sp>
        <p:nvSpPr>
          <p:cNvPr id="3" name="object 3"/>
          <p:cNvSpPr txBox="1"/>
          <p:nvPr/>
        </p:nvSpPr>
        <p:spPr>
          <a:xfrm>
            <a:off x="1143000" y="1828799"/>
            <a:ext cx="9608820" cy="3541889"/>
          </a:xfrm>
          <a:prstGeom prst="rect">
            <a:avLst/>
          </a:prstGeom>
        </p:spPr>
        <p:txBody>
          <a:bodyPr vert="horz" wrap="square" lIns="0" tIns="60960" rIns="0" bIns="0" rtlCol="0">
            <a:spAutoFit/>
          </a:bodyPr>
          <a:lstStyle/>
          <a:p>
            <a:pPr marL="0" indent="0">
              <a:buFont typeface="Wingdings" panose="05000000000000000000" charset="0"/>
              <a:buNone/>
            </a:pPr>
            <a:r>
              <a:rPr lang="en-US" sz="2600" b="1" dirty="0">
                <a:latin typeface="Times New Roman" panose="02020603050405020304" pitchFamily="18" charset="0"/>
                <a:cs typeface="Times New Roman" panose="02020603050405020304" pitchFamily="18" charset="0"/>
              </a:rPr>
              <a:t>Hardware Specifications: </a:t>
            </a:r>
          </a:p>
          <a:p>
            <a:pPr marL="342900" lvl="1" indent="-342900">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           Processor : </a:t>
            </a:r>
            <a:r>
              <a:rPr lang="en-IN" sz="2000" dirty="0">
                <a:latin typeface="Times New Roman" panose="02020603050405020304" pitchFamily="18" charset="0"/>
                <a:cs typeface="Times New Roman" panose="02020603050405020304" pitchFamily="18" charset="0"/>
              </a:rPr>
              <a:t>Intel Core i3 Gen or </a:t>
            </a:r>
            <a:r>
              <a:rPr lang="en-US" sz="2000" dirty="0">
                <a:latin typeface="Times New Roman" panose="02020603050405020304" pitchFamily="18" charset="0"/>
                <a:cs typeface="Times New Roman" panose="02020603050405020304" pitchFamily="18" charset="0"/>
              </a:rPr>
              <a:t>above</a:t>
            </a:r>
            <a:endParaRPr lang="en-IN" sz="2000" dirty="0">
              <a:latin typeface="Times New Roman" panose="02020603050405020304" pitchFamily="18" charset="0"/>
              <a:cs typeface="Times New Roman" panose="02020603050405020304" pitchFamily="18" charset="0"/>
            </a:endParaRPr>
          </a:p>
          <a:p>
            <a:pPr marL="342900" lvl="1" indent="-342900">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           RAM : </a:t>
            </a:r>
            <a:r>
              <a:rPr lang="en-IN" sz="2000" dirty="0">
                <a:latin typeface="Times New Roman" panose="02020603050405020304" pitchFamily="18" charset="0"/>
                <a:cs typeface="Times New Roman" panose="02020603050405020304" pitchFamily="18" charset="0"/>
              </a:rPr>
              <a:t>8GB (4 GB usable) </a:t>
            </a:r>
          </a:p>
          <a:p>
            <a:pPr marL="342900" lvl="1" indent="-342900">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           System Type : </a:t>
            </a:r>
            <a:r>
              <a:rPr lang="en-IN" sz="2000" dirty="0">
                <a:latin typeface="Times New Roman" panose="02020603050405020304" pitchFamily="18" charset="0"/>
                <a:cs typeface="Times New Roman" panose="02020603050405020304" pitchFamily="18" charset="0"/>
              </a:rPr>
              <a:t>64-bit operating system</a:t>
            </a:r>
            <a:endParaRPr lang="en-US" sz="1600" b="1" dirty="0">
              <a:latin typeface="Times New Roman" panose="02020603050405020304" pitchFamily="18" charset="0"/>
              <a:cs typeface="Times New Roman" pitchFamily="18" charset="0"/>
            </a:endParaRPr>
          </a:p>
          <a:p>
            <a:pPr lvl="1"/>
            <a:endParaRPr lang="en-US" sz="2600" b="1" dirty="0">
              <a:latin typeface="Times New Roman" panose="02020603050405020304" pitchFamily="18" charset="0"/>
              <a:cs typeface="Times New Roman" panose="02020603050405020304" pitchFamily="18" charset="0"/>
            </a:endParaRPr>
          </a:p>
          <a:p>
            <a:pPr marL="0" indent="0">
              <a:buFont typeface="Wingdings" panose="05000000000000000000" charset="0"/>
              <a:buNone/>
            </a:pPr>
            <a:r>
              <a:rPr lang="en-US" sz="2600" b="1" dirty="0">
                <a:latin typeface="Times New Roman" panose="02020603050405020304" pitchFamily="18" charset="0"/>
                <a:cs typeface="Times New Roman" panose="02020603050405020304" pitchFamily="18" charset="0"/>
              </a:rPr>
              <a:t>Software</a:t>
            </a:r>
            <a:r>
              <a:rPr lang="en-IN" altLang="en-US" sz="2600" b="1" dirty="0">
                <a:latin typeface="Times New Roman" panose="02020603050405020304" pitchFamily="18" charset="0"/>
                <a:cs typeface="Times New Roman" panose="02020603050405020304" pitchFamily="18" charset="0"/>
              </a:rPr>
              <a:t> </a:t>
            </a:r>
            <a:r>
              <a:rPr lang="en-US" sz="2600" b="1" dirty="0">
                <a:latin typeface="Times New Roman" panose="02020603050405020304" pitchFamily="18" charset="0"/>
                <a:cs typeface="Times New Roman" panose="02020603050405020304" pitchFamily="18" charset="0"/>
                <a:sym typeface="+mn-ea"/>
              </a:rPr>
              <a:t>Specifications</a:t>
            </a:r>
            <a:r>
              <a:rPr lang="en-US" sz="2600" b="1" dirty="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a:p>
            <a:pPr marL="342900" lvl="1"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          Operating System  :  </a:t>
            </a:r>
            <a:r>
              <a:rPr lang="en-US" sz="2000" dirty="0">
                <a:latin typeface="Times New Roman" panose="02020603050405020304" pitchFamily="18" charset="0"/>
                <a:cs typeface="Times New Roman" panose="02020603050405020304" pitchFamily="18" charset="0"/>
              </a:rPr>
              <a:t>Windows 10 or above</a:t>
            </a:r>
          </a:p>
          <a:p>
            <a:pPr marL="342900" lvl="1"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          Coding Language : </a:t>
            </a:r>
            <a:r>
              <a:rPr lang="en-US" sz="2000" dirty="0">
                <a:latin typeface="Times New Roman" panose="02020603050405020304" pitchFamily="18" charset="0"/>
                <a:cs typeface="Times New Roman" panose="02020603050405020304" pitchFamily="18" charset="0"/>
              </a:rPr>
              <a:t>Python </a:t>
            </a:r>
          </a:p>
          <a:p>
            <a:pPr marL="342900" lvl="1"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          Python Distribution: </a:t>
            </a:r>
            <a:r>
              <a:rPr lang="en-US" sz="2000" dirty="0">
                <a:latin typeface="Times New Roman" panose="02020603050405020304" pitchFamily="18" charset="0"/>
                <a:cs typeface="Times New Roman" panose="02020603050405020304" pitchFamily="18" charset="0"/>
              </a:rPr>
              <a:t>Google COLAB </a:t>
            </a:r>
          </a:p>
          <a:p>
            <a:pPr marL="241300" marR="5080" indent="-229235">
              <a:lnSpc>
                <a:spcPts val="3000"/>
              </a:lnSpc>
              <a:spcBef>
                <a:spcPts val="480"/>
              </a:spcBef>
              <a:buFont typeface="Arial MT"/>
              <a:buChar char="•"/>
              <a:tabLst>
                <a:tab pos="241300" algn="l"/>
              </a:tabLst>
            </a:pPr>
            <a:endParaRPr sz="2750" dirty="0">
              <a:latin typeface="Times New Roman"/>
              <a:cs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231390">
              <a:lnSpc>
                <a:spcPct val="100000"/>
              </a:lnSpc>
              <a:spcBef>
                <a:spcPts val="130"/>
              </a:spcBef>
            </a:pPr>
            <a:r>
              <a:rPr spc="-10" dirty="0"/>
              <a:t>R</a:t>
            </a:r>
            <a:r>
              <a:rPr spc="75" dirty="0"/>
              <a:t>E</a:t>
            </a:r>
            <a:r>
              <a:rPr spc="-30" dirty="0"/>
              <a:t>S</a:t>
            </a:r>
            <a:r>
              <a:rPr spc="60" dirty="0"/>
              <a:t>U</a:t>
            </a:r>
            <a:r>
              <a:rPr spc="-445" dirty="0"/>
              <a:t>L</a:t>
            </a:r>
            <a:r>
              <a:rPr spc="5" dirty="0"/>
              <a:t>T</a:t>
            </a:r>
            <a:r>
              <a:rPr spc="35" dirty="0"/>
              <a:t>S</a:t>
            </a:r>
            <a:r>
              <a:rPr spc="-215" dirty="0"/>
              <a:t> </a:t>
            </a:r>
            <a:r>
              <a:rPr dirty="0"/>
              <a:t>&amp;</a:t>
            </a:r>
            <a:r>
              <a:rPr spc="-285" dirty="0"/>
              <a:t> </a:t>
            </a:r>
            <a:r>
              <a:rPr spc="-25" dirty="0"/>
              <a:t>ANALYSIS</a:t>
            </a:r>
          </a:p>
        </p:txBody>
      </p:sp>
      <p:sp>
        <p:nvSpPr>
          <p:cNvPr id="4" name="object 4"/>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p:cNvSpPr txBox="1"/>
          <p:nvPr/>
        </p:nvSpPr>
        <p:spPr>
          <a:xfrm>
            <a:off x="4429378" y="6451049"/>
            <a:ext cx="9808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p:cNvSpPr txBox="1">
            <a:spLocks noGrp="1"/>
          </p:cNvSpPr>
          <p:nvPr>
            <p:ph type="ftr" sz="quarter" idx="5"/>
          </p:nvPr>
        </p:nvSpPr>
        <p:spPr>
          <a:xfrm>
            <a:off x="5505148" y="6451049"/>
            <a:ext cx="1352852"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p:cNvSpPr txBox="1"/>
          <p:nvPr/>
        </p:nvSpPr>
        <p:spPr>
          <a:xfrm>
            <a:off x="7404139"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28</a:t>
            </a:fld>
            <a:endParaRPr spc="-25" dirty="0"/>
          </a:p>
        </p:txBody>
      </p:sp>
      <p:pic>
        <p:nvPicPr>
          <p:cNvPr id="10" name="Picture 9">
            <a:extLst>
              <a:ext uri="{FF2B5EF4-FFF2-40B4-BE49-F238E27FC236}">
                <a16:creationId xmlns:a16="http://schemas.microsoft.com/office/drawing/2014/main" id="{94BD139B-A101-5A57-3D56-7DA1B37309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371600"/>
            <a:ext cx="3789275" cy="4267200"/>
          </a:xfrm>
          <a:prstGeom prst="rect">
            <a:avLst/>
          </a:prstGeom>
        </p:spPr>
      </p:pic>
      <p:pic>
        <p:nvPicPr>
          <p:cNvPr id="12" name="Picture 11">
            <a:extLst>
              <a:ext uri="{FF2B5EF4-FFF2-40B4-BE49-F238E27FC236}">
                <a16:creationId xmlns:a16="http://schemas.microsoft.com/office/drawing/2014/main" id="{00BD9303-0729-DD8D-532C-9828E24FF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0825" y="1371600"/>
            <a:ext cx="3698241" cy="4267200"/>
          </a:xfrm>
          <a:prstGeom prst="rect">
            <a:avLst/>
          </a:prstGeom>
        </p:spPr>
      </p:pic>
      <p:pic>
        <p:nvPicPr>
          <p:cNvPr id="14" name="Picture 13">
            <a:extLst>
              <a:ext uri="{FF2B5EF4-FFF2-40B4-BE49-F238E27FC236}">
                <a16:creationId xmlns:a16="http://schemas.microsoft.com/office/drawing/2014/main" id="{FD85606A-2BCB-4614-82B0-224237C91E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7217" y="1371600"/>
            <a:ext cx="3389801" cy="4267200"/>
          </a:xfrm>
          <a:prstGeom prst="rect">
            <a:avLst/>
          </a:prstGeom>
        </p:spPr>
      </p:pic>
      <p:sp>
        <p:nvSpPr>
          <p:cNvPr id="15" name="TextBox 14">
            <a:extLst>
              <a:ext uri="{FF2B5EF4-FFF2-40B4-BE49-F238E27FC236}">
                <a16:creationId xmlns:a16="http://schemas.microsoft.com/office/drawing/2014/main" id="{A5BEBB7D-AF68-F2FB-0468-A15E8E076F51}"/>
              </a:ext>
            </a:extLst>
          </p:cNvPr>
          <p:cNvSpPr txBox="1"/>
          <p:nvPr/>
        </p:nvSpPr>
        <p:spPr>
          <a:xfrm>
            <a:off x="3581400" y="5814092"/>
            <a:ext cx="601980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Fruit Type and Quality Classification</a:t>
            </a:r>
            <a:endParaRPr lang="en-IN"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7D0B5-4248-DEFF-ACAC-8213261150C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DD884BD-58BA-74BD-CD63-CE588A724BD4}"/>
              </a:ext>
            </a:extLst>
          </p:cNvPr>
          <p:cNvSpPr txBox="1">
            <a:spLocks noGrp="1"/>
          </p:cNvSpPr>
          <p:nvPr>
            <p:ph type="title"/>
          </p:nvPr>
        </p:nvSpPr>
        <p:spPr>
          <a:xfrm>
            <a:off x="1045462" y="283463"/>
            <a:ext cx="10223882" cy="942565"/>
          </a:xfrm>
          <a:prstGeom prst="rect">
            <a:avLst/>
          </a:prstGeom>
        </p:spPr>
        <p:txBody>
          <a:bodyPr vert="horz" wrap="square" lIns="0" tIns="262889" rIns="0" bIns="0" rtlCol="0">
            <a:spAutoFit/>
          </a:bodyPr>
          <a:lstStyle/>
          <a:p>
            <a:pPr marL="2231390">
              <a:lnSpc>
                <a:spcPct val="100000"/>
              </a:lnSpc>
              <a:spcBef>
                <a:spcPts val="130"/>
              </a:spcBef>
            </a:pPr>
            <a:r>
              <a:rPr spc="-10" dirty="0"/>
              <a:t>R</a:t>
            </a:r>
            <a:r>
              <a:rPr spc="75" dirty="0"/>
              <a:t>E</a:t>
            </a:r>
            <a:r>
              <a:rPr spc="-30" dirty="0"/>
              <a:t>S</a:t>
            </a:r>
            <a:r>
              <a:rPr spc="60" dirty="0"/>
              <a:t>U</a:t>
            </a:r>
            <a:r>
              <a:rPr spc="-445" dirty="0"/>
              <a:t>L</a:t>
            </a:r>
            <a:r>
              <a:rPr spc="5" dirty="0"/>
              <a:t>T</a:t>
            </a:r>
            <a:r>
              <a:rPr spc="35" dirty="0"/>
              <a:t>S</a:t>
            </a:r>
            <a:r>
              <a:rPr spc="-215" dirty="0"/>
              <a:t> </a:t>
            </a:r>
            <a:r>
              <a:rPr dirty="0"/>
              <a:t>&amp;</a:t>
            </a:r>
            <a:r>
              <a:rPr spc="-285" dirty="0"/>
              <a:t> </a:t>
            </a:r>
            <a:r>
              <a:rPr spc="-25" dirty="0"/>
              <a:t>ANALYSIS</a:t>
            </a:r>
          </a:p>
        </p:txBody>
      </p:sp>
      <p:sp>
        <p:nvSpPr>
          <p:cNvPr id="4" name="object 4">
            <a:extLst>
              <a:ext uri="{FF2B5EF4-FFF2-40B4-BE49-F238E27FC236}">
                <a16:creationId xmlns:a16="http://schemas.microsoft.com/office/drawing/2014/main" id="{F1E476A9-1C94-56A7-AED5-F8773DCA292B}"/>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a:extLst>
              <a:ext uri="{FF2B5EF4-FFF2-40B4-BE49-F238E27FC236}">
                <a16:creationId xmlns:a16="http://schemas.microsoft.com/office/drawing/2014/main" id="{0116DD9D-CD64-9E40-CCDB-4C17B7702ED9}"/>
              </a:ext>
            </a:extLst>
          </p:cNvPr>
          <p:cNvSpPr txBox="1"/>
          <p:nvPr/>
        </p:nvSpPr>
        <p:spPr>
          <a:xfrm>
            <a:off x="4429378" y="6451049"/>
            <a:ext cx="9046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a:extLst>
              <a:ext uri="{FF2B5EF4-FFF2-40B4-BE49-F238E27FC236}">
                <a16:creationId xmlns:a16="http://schemas.microsoft.com/office/drawing/2014/main" id="{9DD49846-4894-13FF-380E-3A6DA4C03D73}"/>
              </a:ext>
            </a:extLst>
          </p:cNvPr>
          <p:cNvSpPr txBox="1">
            <a:spLocks noGrp="1"/>
          </p:cNvSpPr>
          <p:nvPr>
            <p:ph type="ftr" sz="quarter" idx="5"/>
          </p:nvPr>
        </p:nvSpPr>
        <p:spPr>
          <a:xfrm>
            <a:off x="5505148" y="6443663"/>
            <a:ext cx="1223010"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a:extLst>
              <a:ext uri="{FF2B5EF4-FFF2-40B4-BE49-F238E27FC236}">
                <a16:creationId xmlns:a16="http://schemas.microsoft.com/office/drawing/2014/main" id="{814749AC-AB06-BEFC-3574-34EDC11F1388}"/>
              </a:ext>
            </a:extLst>
          </p:cNvPr>
          <p:cNvSpPr txBox="1"/>
          <p:nvPr/>
        </p:nvSpPr>
        <p:spPr>
          <a:xfrm>
            <a:off x="7404139" y="6443662"/>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a:extLst>
              <a:ext uri="{FF2B5EF4-FFF2-40B4-BE49-F238E27FC236}">
                <a16:creationId xmlns:a16="http://schemas.microsoft.com/office/drawing/2014/main" id="{06F2EF49-AFF4-8B34-0246-74346266997D}"/>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29</a:t>
            </a:fld>
            <a:endParaRPr spc="-25" dirty="0"/>
          </a:p>
        </p:txBody>
      </p:sp>
      <p:sp>
        <p:nvSpPr>
          <p:cNvPr id="3" name="object 3">
            <a:extLst>
              <a:ext uri="{FF2B5EF4-FFF2-40B4-BE49-F238E27FC236}">
                <a16:creationId xmlns:a16="http://schemas.microsoft.com/office/drawing/2014/main" id="{93F23A94-0B3A-B0DE-7782-3C07DB73B968}"/>
              </a:ext>
            </a:extLst>
          </p:cNvPr>
          <p:cNvSpPr txBox="1"/>
          <p:nvPr/>
        </p:nvSpPr>
        <p:spPr>
          <a:xfrm>
            <a:off x="917575" y="1752600"/>
            <a:ext cx="6169024" cy="3783087"/>
          </a:xfrm>
          <a:prstGeom prst="rect">
            <a:avLst/>
          </a:prstGeom>
        </p:spPr>
        <p:txBody>
          <a:bodyPr vert="horz" wrap="square" lIns="0" tIns="99060" rIns="0" bIns="0" rtlCol="0">
            <a:spAutoFit/>
          </a:bodyPr>
          <a:lstStyle/>
          <a:p>
            <a:pPr marL="12700">
              <a:lnSpc>
                <a:spcPct val="100000"/>
              </a:lnSpc>
              <a:spcBef>
                <a:spcPts val="780"/>
              </a:spcBef>
              <a:tabLst>
                <a:tab pos="241300" algn="l"/>
              </a:tabLst>
            </a:pPr>
            <a:endParaRPr lang="en-IN" sz="2400" spc="-10" dirty="0">
              <a:latin typeface="Times New Roman" panose="02020603050405020304" pitchFamily="18" charset="0"/>
              <a:cs typeface="Times New Roman" panose="02020603050405020304" pitchFamily="18" charset="0"/>
            </a:endParaRPr>
          </a:p>
          <a:p>
            <a:pPr marL="355600" indent="-342900">
              <a:lnSpc>
                <a:spcPct val="100000"/>
              </a:lnSpc>
              <a:spcBef>
                <a:spcPts val="680"/>
              </a:spcBef>
              <a:buFont typeface="Arial" panose="020B0604020202020204" pitchFamily="34" charset="0"/>
              <a:buChar char="•"/>
              <a:tabLst>
                <a:tab pos="240665" algn="l"/>
              </a:tabLst>
            </a:pPr>
            <a:r>
              <a:rPr lang="en-US" sz="2400" dirty="0">
                <a:latin typeface="Times New Roman" panose="02020603050405020304" pitchFamily="18" charset="0"/>
                <a:cs typeface="Times New Roman" panose="02020603050405020304" pitchFamily="18" charset="0"/>
              </a:rPr>
              <a:t>The model achieved </a:t>
            </a:r>
            <a:r>
              <a:rPr lang="en-US" sz="2400" b="1" dirty="0">
                <a:latin typeface="Times New Roman" panose="02020603050405020304" pitchFamily="18" charset="0"/>
                <a:cs typeface="Times New Roman" panose="02020603050405020304" pitchFamily="18" charset="0"/>
              </a:rPr>
              <a:t>99% accuracy</a:t>
            </a:r>
            <a:r>
              <a:rPr lang="en-US" sz="2400" dirty="0">
                <a:latin typeface="Times New Roman" panose="02020603050405020304" pitchFamily="18" charset="0"/>
                <a:cs typeface="Times New Roman" panose="02020603050405020304" pitchFamily="18" charset="0"/>
              </a:rPr>
              <a:t> in fruit type classification.</a:t>
            </a:r>
          </a:p>
          <a:p>
            <a:pPr marL="355600" indent="-342900">
              <a:lnSpc>
                <a:spcPct val="100000"/>
              </a:lnSpc>
              <a:spcBef>
                <a:spcPts val="680"/>
              </a:spcBef>
              <a:buFont typeface="Arial" panose="020B0604020202020204" pitchFamily="34" charset="0"/>
              <a:buChar char="•"/>
              <a:tabLst>
                <a:tab pos="240665" algn="l"/>
              </a:tabLst>
            </a:pPr>
            <a:r>
              <a:rPr lang="en-US" sz="2400" dirty="0">
                <a:latin typeface="Times New Roman" panose="02020603050405020304" pitchFamily="18" charset="0"/>
                <a:cs typeface="Times New Roman" panose="02020603050405020304" pitchFamily="18" charset="0"/>
              </a:rPr>
              <a:t>Most fruit types (Apple, Orange, Lime, Lemon) were </a:t>
            </a:r>
            <a:r>
              <a:rPr lang="en-US" sz="2400" b="1" dirty="0">
                <a:latin typeface="Times New Roman" panose="02020603050405020304" pitchFamily="18" charset="0"/>
                <a:cs typeface="Times New Roman" panose="02020603050405020304" pitchFamily="18" charset="0"/>
              </a:rPr>
              <a:t>perfectly classified</a:t>
            </a:r>
            <a:r>
              <a:rPr lang="en-US" sz="2400" dirty="0">
                <a:latin typeface="Times New Roman" panose="02020603050405020304" pitchFamily="18" charset="0"/>
                <a:cs typeface="Times New Roman" panose="02020603050405020304" pitchFamily="18" charset="0"/>
              </a:rPr>
              <a:t>.</a:t>
            </a:r>
          </a:p>
          <a:p>
            <a:pPr marL="355600" indent="-342900">
              <a:lnSpc>
                <a:spcPct val="100000"/>
              </a:lnSpc>
              <a:spcBef>
                <a:spcPts val="680"/>
              </a:spcBef>
              <a:buFont typeface="Arial" panose="020B0604020202020204" pitchFamily="34" charset="0"/>
              <a:buChar char="•"/>
              <a:tabLst>
                <a:tab pos="240665" algn="l"/>
              </a:tabLst>
            </a:pPr>
            <a:r>
              <a:rPr lang="en-IN" sz="2400" dirty="0">
                <a:latin typeface="Times New Roman" panose="02020603050405020304" pitchFamily="18" charset="0"/>
                <a:cs typeface="Times New Roman" panose="02020603050405020304" pitchFamily="18" charset="0"/>
              </a:rPr>
              <a:t>Minimal misclassification observed in </a:t>
            </a:r>
            <a:r>
              <a:rPr lang="en-IN" sz="2400" b="1" dirty="0">
                <a:latin typeface="Times New Roman" panose="02020603050405020304" pitchFamily="18" charset="0"/>
                <a:cs typeface="Times New Roman" panose="02020603050405020304" pitchFamily="18" charset="0"/>
              </a:rPr>
              <a:t>Pomegranate and Orange</a:t>
            </a:r>
            <a:r>
              <a:rPr lang="en-IN" sz="2400" dirty="0">
                <a:latin typeface="Times New Roman" panose="02020603050405020304" pitchFamily="18" charset="0"/>
                <a:cs typeface="Times New Roman" panose="02020603050405020304" pitchFamily="18" charset="0"/>
              </a:rPr>
              <a:t> categories.</a:t>
            </a:r>
          </a:p>
          <a:p>
            <a:pPr marL="355600" indent="-342900">
              <a:lnSpc>
                <a:spcPct val="100000"/>
              </a:lnSpc>
              <a:spcBef>
                <a:spcPts val="680"/>
              </a:spcBef>
              <a:buFont typeface="Arial" panose="020B0604020202020204" pitchFamily="34" charset="0"/>
              <a:buChar char="•"/>
              <a:tabLst>
                <a:tab pos="240665" algn="l"/>
              </a:tabLst>
            </a:pPr>
            <a:r>
              <a:rPr lang="en-US" sz="2400" dirty="0">
                <a:latin typeface="Times New Roman" panose="02020603050405020304" pitchFamily="18" charset="0"/>
                <a:cs typeface="Times New Roman" panose="02020603050405020304" pitchFamily="18" charset="0"/>
              </a:rPr>
              <a:t>Indicates </a:t>
            </a:r>
            <a:r>
              <a:rPr lang="en-US" sz="2400" b="1" dirty="0">
                <a:latin typeface="Times New Roman" panose="02020603050405020304" pitchFamily="18" charset="0"/>
                <a:cs typeface="Times New Roman" panose="02020603050405020304" pitchFamily="18" charset="0"/>
              </a:rPr>
              <a:t>excellent generalization</a:t>
            </a:r>
            <a:r>
              <a:rPr lang="en-US" sz="2400" dirty="0">
                <a:latin typeface="Times New Roman" panose="02020603050405020304" pitchFamily="18" charset="0"/>
                <a:cs typeface="Times New Roman" panose="02020603050405020304" pitchFamily="18" charset="0"/>
              </a:rPr>
              <a:t> and strong performance across multiple fruit types.</a:t>
            </a:r>
            <a:endParaRPr lang="en-IN" sz="24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84AABADA-15EE-FBA0-4280-88461D44FF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6370" y="2121931"/>
            <a:ext cx="4282973" cy="3682887"/>
          </a:xfrm>
          <a:prstGeom prst="rect">
            <a:avLst/>
          </a:prstGeom>
        </p:spPr>
      </p:pic>
      <p:sp>
        <p:nvSpPr>
          <p:cNvPr id="15" name="TextBox 14">
            <a:extLst>
              <a:ext uri="{FF2B5EF4-FFF2-40B4-BE49-F238E27FC236}">
                <a16:creationId xmlns:a16="http://schemas.microsoft.com/office/drawing/2014/main" id="{BE651DF4-1C2C-2EAB-448D-5F5048E23584}"/>
              </a:ext>
            </a:extLst>
          </p:cNvPr>
          <p:cNvSpPr txBox="1"/>
          <p:nvPr/>
        </p:nvSpPr>
        <p:spPr>
          <a:xfrm>
            <a:off x="797621" y="1559799"/>
            <a:ext cx="8022338" cy="523220"/>
          </a:xfrm>
          <a:prstGeom prst="rect">
            <a:avLst/>
          </a:prstGeom>
          <a:noFill/>
        </p:spPr>
        <p:txBody>
          <a:bodyPr wrap="square" rtlCol="0">
            <a:spAutoFit/>
          </a:bodyPr>
          <a:lstStyle/>
          <a:p>
            <a:pPr marL="457200" indent="-457200">
              <a:buFont typeface="Wingdings" panose="05000000000000000000" pitchFamily="2" charset="2"/>
              <a:buChar char="Ø"/>
            </a:pPr>
            <a:r>
              <a:rPr lang="fr-FR" sz="2800" b="1" dirty="0">
                <a:latin typeface="Times New Roman" panose="02020603050405020304" pitchFamily="18" charset="0"/>
                <a:cs typeface="Times New Roman" panose="02020603050405020304" pitchFamily="18" charset="0"/>
              </a:rPr>
              <a:t>Confusion Matrix – Fruit Type Classification</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5492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69255" y="529843"/>
            <a:ext cx="2613025" cy="701040"/>
          </a:xfrm>
          <a:prstGeom prst="rect">
            <a:avLst/>
          </a:prstGeom>
        </p:spPr>
        <p:txBody>
          <a:bodyPr vert="horz" wrap="square" lIns="0" tIns="16510" rIns="0" bIns="0" rtlCol="0">
            <a:spAutoFit/>
          </a:bodyPr>
          <a:lstStyle/>
          <a:p>
            <a:pPr marL="12700">
              <a:lnSpc>
                <a:spcPct val="100000"/>
              </a:lnSpc>
              <a:spcBef>
                <a:spcPts val="130"/>
              </a:spcBef>
            </a:pPr>
            <a:r>
              <a:rPr spc="-10" dirty="0"/>
              <a:t>OUTLINE</a:t>
            </a:r>
          </a:p>
        </p:txBody>
      </p:sp>
      <p:sp>
        <p:nvSpPr>
          <p:cNvPr id="4" name="object 4"/>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p:cNvSpPr txBox="1"/>
          <p:nvPr/>
        </p:nvSpPr>
        <p:spPr>
          <a:xfrm>
            <a:off x="4429378" y="6451048"/>
            <a:ext cx="9046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p:cNvSpPr txBox="1">
            <a:spLocks noGrp="1"/>
          </p:cNvSpPr>
          <p:nvPr>
            <p:ph type="ftr" sz="quarter" idx="5"/>
          </p:nvPr>
        </p:nvSpPr>
        <p:spPr>
          <a:xfrm>
            <a:off x="5505148" y="6451048"/>
            <a:ext cx="1048052"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p:cNvSpPr txBox="1"/>
          <p:nvPr/>
        </p:nvSpPr>
        <p:spPr>
          <a:xfrm>
            <a:off x="6813931" y="6451048"/>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3</a:t>
            </a:fld>
            <a:endParaRPr spc="-25" dirty="0"/>
          </a:p>
        </p:txBody>
      </p:sp>
      <p:sp>
        <p:nvSpPr>
          <p:cNvPr id="3" name="object 3"/>
          <p:cNvSpPr txBox="1"/>
          <p:nvPr/>
        </p:nvSpPr>
        <p:spPr>
          <a:xfrm>
            <a:off x="917575" y="1173924"/>
            <a:ext cx="3450590" cy="4508500"/>
          </a:xfrm>
          <a:prstGeom prst="rect">
            <a:avLst/>
          </a:prstGeom>
        </p:spPr>
        <p:txBody>
          <a:bodyPr vert="horz" wrap="square" lIns="0" tIns="62230" rIns="0" bIns="0" rtlCol="0">
            <a:spAutoFit/>
          </a:bodyPr>
          <a:lstStyle/>
          <a:p>
            <a:pPr marL="527050" indent="-514350">
              <a:lnSpc>
                <a:spcPct val="100000"/>
              </a:lnSpc>
              <a:spcBef>
                <a:spcPts val="490"/>
              </a:spcBef>
              <a:buAutoNum type="arabicPeriod"/>
              <a:tabLst>
                <a:tab pos="527050" algn="l"/>
              </a:tabLst>
            </a:pPr>
            <a:r>
              <a:rPr sz="1800" spc="-10" dirty="0">
                <a:latin typeface="Times New Roman"/>
                <a:cs typeface="Times New Roman"/>
              </a:rPr>
              <a:t>Abstract</a:t>
            </a:r>
            <a:endParaRPr sz="1800">
              <a:latin typeface="Times New Roman"/>
              <a:cs typeface="Times New Roman"/>
            </a:endParaRPr>
          </a:p>
          <a:p>
            <a:pPr marL="527050" indent="-514350">
              <a:lnSpc>
                <a:spcPct val="100000"/>
              </a:lnSpc>
              <a:spcBef>
                <a:spcPts val="390"/>
              </a:spcBef>
              <a:buAutoNum type="arabicPeriod"/>
              <a:tabLst>
                <a:tab pos="527050" algn="l"/>
              </a:tabLst>
            </a:pPr>
            <a:r>
              <a:rPr sz="1800" spc="-10" dirty="0">
                <a:latin typeface="Times New Roman"/>
                <a:cs typeface="Times New Roman"/>
              </a:rPr>
              <a:t>Introduction</a:t>
            </a:r>
            <a:endParaRPr sz="1800">
              <a:latin typeface="Times New Roman"/>
              <a:cs typeface="Times New Roman"/>
            </a:endParaRPr>
          </a:p>
          <a:p>
            <a:pPr marL="527050" indent="-514350">
              <a:lnSpc>
                <a:spcPct val="100000"/>
              </a:lnSpc>
              <a:spcBef>
                <a:spcPts val="320"/>
              </a:spcBef>
              <a:buAutoNum type="arabicPeriod"/>
              <a:tabLst>
                <a:tab pos="527050" algn="l"/>
              </a:tabLst>
            </a:pPr>
            <a:r>
              <a:rPr sz="1800" dirty="0">
                <a:latin typeface="Times New Roman"/>
                <a:cs typeface="Times New Roman"/>
              </a:rPr>
              <a:t>Literature</a:t>
            </a:r>
            <a:r>
              <a:rPr sz="1800" spc="-10" dirty="0">
                <a:latin typeface="Times New Roman"/>
                <a:cs typeface="Times New Roman"/>
              </a:rPr>
              <a:t> Survey</a:t>
            </a:r>
            <a:endParaRPr sz="1800">
              <a:latin typeface="Times New Roman"/>
              <a:cs typeface="Times New Roman"/>
            </a:endParaRPr>
          </a:p>
          <a:p>
            <a:pPr marL="527050" indent="-514350">
              <a:lnSpc>
                <a:spcPct val="100000"/>
              </a:lnSpc>
              <a:spcBef>
                <a:spcPts val="395"/>
              </a:spcBef>
              <a:buAutoNum type="arabicPeriod"/>
              <a:tabLst>
                <a:tab pos="527050" algn="l"/>
              </a:tabLst>
            </a:pPr>
            <a:r>
              <a:rPr sz="1800" dirty="0">
                <a:latin typeface="Times New Roman"/>
                <a:cs typeface="Times New Roman"/>
              </a:rPr>
              <a:t>Research</a:t>
            </a:r>
            <a:r>
              <a:rPr sz="1800" spc="-40" dirty="0">
                <a:latin typeface="Times New Roman"/>
                <a:cs typeface="Times New Roman"/>
              </a:rPr>
              <a:t> </a:t>
            </a:r>
            <a:r>
              <a:rPr sz="1800" spc="-20" dirty="0">
                <a:latin typeface="Times New Roman"/>
                <a:cs typeface="Times New Roman"/>
              </a:rPr>
              <a:t>Gaps</a:t>
            </a:r>
            <a:endParaRPr sz="1800">
              <a:latin typeface="Times New Roman"/>
              <a:cs typeface="Times New Roman"/>
            </a:endParaRPr>
          </a:p>
          <a:p>
            <a:pPr marL="527050" indent="-514350">
              <a:lnSpc>
                <a:spcPct val="100000"/>
              </a:lnSpc>
              <a:spcBef>
                <a:spcPts val="320"/>
              </a:spcBef>
              <a:buAutoNum type="arabicPeriod"/>
              <a:tabLst>
                <a:tab pos="527050" algn="l"/>
              </a:tabLst>
            </a:pPr>
            <a:r>
              <a:rPr sz="1800" dirty="0">
                <a:latin typeface="Times New Roman"/>
                <a:cs typeface="Times New Roman"/>
              </a:rPr>
              <a:t>Problem</a:t>
            </a:r>
            <a:r>
              <a:rPr sz="1800" spc="-50" dirty="0">
                <a:latin typeface="Times New Roman"/>
                <a:cs typeface="Times New Roman"/>
              </a:rPr>
              <a:t> </a:t>
            </a:r>
            <a:r>
              <a:rPr sz="1800" spc="-10" dirty="0">
                <a:latin typeface="Times New Roman"/>
                <a:cs typeface="Times New Roman"/>
              </a:rPr>
              <a:t>Statement</a:t>
            </a:r>
            <a:endParaRPr sz="1800">
              <a:latin typeface="Times New Roman"/>
              <a:cs typeface="Times New Roman"/>
            </a:endParaRPr>
          </a:p>
          <a:p>
            <a:pPr marL="527050" indent="-514350">
              <a:lnSpc>
                <a:spcPct val="100000"/>
              </a:lnSpc>
              <a:spcBef>
                <a:spcPts val="390"/>
              </a:spcBef>
              <a:buAutoNum type="arabicPeriod"/>
              <a:tabLst>
                <a:tab pos="527050" algn="l"/>
              </a:tabLst>
            </a:pPr>
            <a:r>
              <a:rPr sz="1800" spc="-10" dirty="0">
                <a:latin typeface="Times New Roman"/>
                <a:cs typeface="Times New Roman"/>
              </a:rPr>
              <a:t>Objectives</a:t>
            </a:r>
            <a:endParaRPr sz="1800">
              <a:latin typeface="Times New Roman"/>
              <a:cs typeface="Times New Roman"/>
            </a:endParaRPr>
          </a:p>
          <a:p>
            <a:pPr marL="527050" indent="-514350">
              <a:lnSpc>
                <a:spcPct val="100000"/>
              </a:lnSpc>
              <a:spcBef>
                <a:spcPts val="320"/>
              </a:spcBef>
              <a:buAutoNum type="arabicPeriod"/>
              <a:tabLst>
                <a:tab pos="527050" algn="l"/>
              </a:tabLst>
            </a:pPr>
            <a:r>
              <a:rPr sz="1800" dirty="0">
                <a:latin typeface="Times New Roman"/>
                <a:cs typeface="Times New Roman"/>
              </a:rPr>
              <a:t>Block</a:t>
            </a:r>
            <a:r>
              <a:rPr sz="1800" spc="-10" dirty="0">
                <a:latin typeface="Times New Roman"/>
                <a:cs typeface="Times New Roman"/>
              </a:rPr>
              <a:t> </a:t>
            </a:r>
            <a:r>
              <a:rPr sz="1800" dirty="0">
                <a:latin typeface="Times New Roman"/>
                <a:cs typeface="Times New Roman"/>
              </a:rPr>
              <a:t>Diagram</a:t>
            </a:r>
            <a:r>
              <a:rPr sz="1800" spc="-55" dirty="0">
                <a:latin typeface="Times New Roman"/>
                <a:cs typeface="Times New Roman"/>
              </a:rPr>
              <a:t> </a:t>
            </a:r>
            <a:r>
              <a:rPr sz="1800" dirty="0">
                <a:latin typeface="Times New Roman"/>
                <a:cs typeface="Times New Roman"/>
              </a:rPr>
              <a:t>/</a:t>
            </a:r>
            <a:r>
              <a:rPr sz="1800" spc="10" dirty="0">
                <a:latin typeface="Times New Roman"/>
                <a:cs typeface="Times New Roman"/>
              </a:rPr>
              <a:t> </a:t>
            </a:r>
            <a:r>
              <a:rPr sz="1800" dirty="0">
                <a:latin typeface="Times New Roman"/>
                <a:cs typeface="Times New Roman"/>
              </a:rPr>
              <a:t>Flow</a:t>
            </a:r>
            <a:r>
              <a:rPr sz="1800" spc="-30" dirty="0">
                <a:latin typeface="Times New Roman"/>
                <a:cs typeface="Times New Roman"/>
              </a:rPr>
              <a:t> </a:t>
            </a:r>
            <a:r>
              <a:rPr sz="1800" spc="-10" dirty="0">
                <a:latin typeface="Times New Roman"/>
                <a:cs typeface="Times New Roman"/>
              </a:rPr>
              <a:t>Diagram</a:t>
            </a:r>
            <a:endParaRPr sz="1800">
              <a:latin typeface="Times New Roman"/>
              <a:cs typeface="Times New Roman"/>
            </a:endParaRPr>
          </a:p>
          <a:p>
            <a:pPr marL="527050" indent="-514350">
              <a:lnSpc>
                <a:spcPct val="100000"/>
              </a:lnSpc>
              <a:spcBef>
                <a:spcPts val="390"/>
              </a:spcBef>
              <a:buAutoNum type="arabicPeriod"/>
              <a:tabLst>
                <a:tab pos="527050" algn="l"/>
              </a:tabLst>
            </a:pPr>
            <a:r>
              <a:rPr sz="1800" spc="-10" dirty="0">
                <a:latin typeface="Times New Roman"/>
                <a:cs typeface="Times New Roman"/>
              </a:rPr>
              <a:t>Methodology</a:t>
            </a:r>
            <a:endParaRPr sz="1800">
              <a:latin typeface="Times New Roman"/>
              <a:cs typeface="Times New Roman"/>
            </a:endParaRPr>
          </a:p>
          <a:p>
            <a:pPr marL="527050" indent="-514350">
              <a:lnSpc>
                <a:spcPct val="100000"/>
              </a:lnSpc>
              <a:spcBef>
                <a:spcPts val="320"/>
              </a:spcBef>
              <a:buAutoNum type="arabicPeriod"/>
              <a:tabLst>
                <a:tab pos="527050" algn="l"/>
              </a:tabLst>
            </a:pPr>
            <a:r>
              <a:rPr sz="1800" spc="-10" dirty="0">
                <a:latin typeface="Times New Roman"/>
                <a:cs typeface="Times New Roman"/>
              </a:rPr>
              <a:t>Implementation</a:t>
            </a:r>
            <a:endParaRPr sz="1800">
              <a:latin typeface="Times New Roman"/>
              <a:cs typeface="Times New Roman"/>
            </a:endParaRPr>
          </a:p>
          <a:p>
            <a:pPr marL="527050" indent="-514350">
              <a:lnSpc>
                <a:spcPct val="100000"/>
              </a:lnSpc>
              <a:spcBef>
                <a:spcPts val="395"/>
              </a:spcBef>
              <a:buAutoNum type="arabicPeriod"/>
              <a:tabLst>
                <a:tab pos="527050" algn="l"/>
              </a:tabLst>
            </a:pPr>
            <a:r>
              <a:rPr sz="1800" dirty="0">
                <a:latin typeface="Times New Roman"/>
                <a:cs typeface="Times New Roman"/>
              </a:rPr>
              <a:t>Results</a:t>
            </a:r>
            <a:r>
              <a:rPr sz="1800" spc="10" dirty="0">
                <a:latin typeface="Times New Roman"/>
                <a:cs typeface="Times New Roman"/>
              </a:rPr>
              <a:t> </a:t>
            </a:r>
            <a:r>
              <a:rPr sz="1800" spc="-20" dirty="0">
                <a:latin typeface="Times New Roman"/>
                <a:cs typeface="Times New Roman"/>
              </a:rPr>
              <a:t>and</a:t>
            </a:r>
            <a:r>
              <a:rPr sz="1800" spc="-90" dirty="0">
                <a:latin typeface="Times New Roman"/>
                <a:cs typeface="Times New Roman"/>
              </a:rPr>
              <a:t> </a:t>
            </a:r>
            <a:r>
              <a:rPr sz="1800" spc="-10" dirty="0">
                <a:latin typeface="Times New Roman"/>
                <a:cs typeface="Times New Roman"/>
              </a:rPr>
              <a:t>Analysis</a:t>
            </a:r>
            <a:endParaRPr sz="1800">
              <a:latin typeface="Times New Roman"/>
              <a:cs typeface="Times New Roman"/>
            </a:endParaRPr>
          </a:p>
          <a:p>
            <a:pPr marL="527050" indent="-514350">
              <a:lnSpc>
                <a:spcPct val="100000"/>
              </a:lnSpc>
              <a:spcBef>
                <a:spcPts val="315"/>
              </a:spcBef>
              <a:buAutoNum type="arabicPeriod"/>
              <a:tabLst>
                <a:tab pos="527050" algn="l"/>
              </a:tabLst>
            </a:pPr>
            <a:r>
              <a:rPr sz="1800" dirty="0">
                <a:latin typeface="Times New Roman"/>
                <a:cs typeface="Times New Roman"/>
              </a:rPr>
              <a:t>Conclusion</a:t>
            </a:r>
            <a:r>
              <a:rPr sz="1800" spc="-20" dirty="0">
                <a:latin typeface="Times New Roman"/>
                <a:cs typeface="Times New Roman"/>
              </a:rPr>
              <a:t> </a:t>
            </a:r>
            <a:r>
              <a:rPr sz="1800" dirty="0">
                <a:latin typeface="Times New Roman"/>
                <a:cs typeface="Times New Roman"/>
              </a:rPr>
              <a:t>&amp;</a:t>
            </a:r>
            <a:r>
              <a:rPr sz="1800" spc="-5" dirty="0">
                <a:latin typeface="Times New Roman"/>
                <a:cs typeface="Times New Roman"/>
              </a:rPr>
              <a:t> </a:t>
            </a:r>
            <a:r>
              <a:rPr sz="1800" dirty="0">
                <a:latin typeface="Times New Roman"/>
                <a:cs typeface="Times New Roman"/>
              </a:rPr>
              <a:t>Future </a:t>
            </a:r>
            <a:r>
              <a:rPr sz="1800" spc="-20" dirty="0">
                <a:latin typeface="Times New Roman"/>
                <a:cs typeface="Times New Roman"/>
              </a:rPr>
              <a:t>Scope</a:t>
            </a:r>
            <a:endParaRPr sz="1800">
              <a:latin typeface="Times New Roman"/>
              <a:cs typeface="Times New Roman"/>
            </a:endParaRPr>
          </a:p>
          <a:p>
            <a:pPr marL="527050" indent="-514350">
              <a:lnSpc>
                <a:spcPct val="100000"/>
              </a:lnSpc>
              <a:spcBef>
                <a:spcPts val="400"/>
              </a:spcBef>
              <a:buAutoNum type="arabicPeriod"/>
              <a:tabLst>
                <a:tab pos="527050" algn="l"/>
              </a:tabLst>
            </a:pPr>
            <a:r>
              <a:rPr sz="1800" spc="-10" dirty="0">
                <a:latin typeface="Times New Roman"/>
                <a:cs typeface="Times New Roman"/>
              </a:rPr>
              <a:t>References</a:t>
            </a:r>
            <a:endParaRPr sz="1800">
              <a:latin typeface="Times New Roman"/>
              <a:cs typeface="Times New Roman"/>
            </a:endParaRPr>
          </a:p>
          <a:p>
            <a:pPr marL="527050" indent="-514350">
              <a:lnSpc>
                <a:spcPct val="100000"/>
              </a:lnSpc>
              <a:spcBef>
                <a:spcPts val="315"/>
              </a:spcBef>
              <a:buAutoNum type="arabicPeriod"/>
              <a:tabLst>
                <a:tab pos="527050" algn="l"/>
              </a:tabLst>
            </a:pPr>
            <a:r>
              <a:rPr sz="1800" dirty="0">
                <a:latin typeface="Times New Roman"/>
                <a:cs typeface="Times New Roman"/>
              </a:rPr>
              <a:t>Question </a:t>
            </a:r>
            <a:r>
              <a:rPr sz="1800" spc="-20" dirty="0">
                <a:latin typeface="Times New Roman"/>
                <a:cs typeface="Times New Roman"/>
              </a:rPr>
              <a:t>and</a:t>
            </a:r>
            <a:r>
              <a:rPr sz="1800" spc="-75" dirty="0">
                <a:latin typeface="Times New Roman"/>
                <a:cs typeface="Times New Roman"/>
              </a:rPr>
              <a:t> </a:t>
            </a:r>
            <a:r>
              <a:rPr sz="1800" spc="-10" dirty="0">
                <a:latin typeface="Times New Roman"/>
                <a:cs typeface="Times New Roman"/>
              </a:rPr>
              <a:t>Answers</a:t>
            </a:r>
            <a:endParaRPr sz="1800">
              <a:latin typeface="Times New Roman"/>
              <a:cs typeface="Times New Roman"/>
            </a:endParaRPr>
          </a:p>
          <a:p>
            <a:pPr marL="527050" indent="-514350">
              <a:lnSpc>
                <a:spcPct val="100000"/>
              </a:lnSpc>
              <a:spcBef>
                <a:spcPts val="395"/>
              </a:spcBef>
              <a:buAutoNum type="arabicPeriod"/>
              <a:tabLst>
                <a:tab pos="527050" algn="l"/>
              </a:tabLst>
            </a:pPr>
            <a:r>
              <a:rPr sz="1800" spc="-10" dirty="0">
                <a:latin typeface="Times New Roman"/>
                <a:cs typeface="Times New Roman"/>
              </a:rPr>
              <a:t>Acknowledgements</a:t>
            </a:r>
            <a:endParaRPr sz="180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595C0-35ED-4899-D56F-8E5D8D4A523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569420F-94B8-BAF4-B2D2-F06828931310}"/>
              </a:ext>
            </a:extLst>
          </p:cNvPr>
          <p:cNvSpPr txBox="1">
            <a:spLocks noGrp="1"/>
          </p:cNvSpPr>
          <p:nvPr>
            <p:ph type="title"/>
          </p:nvPr>
        </p:nvSpPr>
        <p:spPr>
          <a:xfrm>
            <a:off x="1045462" y="283463"/>
            <a:ext cx="10223882" cy="942565"/>
          </a:xfrm>
          <a:prstGeom prst="rect">
            <a:avLst/>
          </a:prstGeom>
        </p:spPr>
        <p:txBody>
          <a:bodyPr vert="horz" wrap="square" lIns="0" tIns="262889" rIns="0" bIns="0" rtlCol="0">
            <a:spAutoFit/>
          </a:bodyPr>
          <a:lstStyle/>
          <a:p>
            <a:pPr marL="2231390">
              <a:lnSpc>
                <a:spcPct val="100000"/>
              </a:lnSpc>
              <a:spcBef>
                <a:spcPts val="130"/>
              </a:spcBef>
            </a:pPr>
            <a:r>
              <a:rPr spc="-10" dirty="0"/>
              <a:t>R</a:t>
            </a:r>
            <a:r>
              <a:rPr spc="75" dirty="0"/>
              <a:t>E</a:t>
            </a:r>
            <a:r>
              <a:rPr spc="-30" dirty="0"/>
              <a:t>S</a:t>
            </a:r>
            <a:r>
              <a:rPr spc="60" dirty="0"/>
              <a:t>U</a:t>
            </a:r>
            <a:r>
              <a:rPr spc="-445" dirty="0"/>
              <a:t>L</a:t>
            </a:r>
            <a:r>
              <a:rPr spc="5" dirty="0"/>
              <a:t>T</a:t>
            </a:r>
            <a:r>
              <a:rPr spc="35" dirty="0"/>
              <a:t>S</a:t>
            </a:r>
            <a:r>
              <a:rPr spc="-215" dirty="0"/>
              <a:t> </a:t>
            </a:r>
            <a:r>
              <a:rPr dirty="0"/>
              <a:t>&amp;</a:t>
            </a:r>
            <a:r>
              <a:rPr spc="-285" dirty="0"/>
              <a:t> </a:t>
            </a:r>
            <a:r>
              <a:rPr spc="-25" dirty="0"/>
              <a:t>ANALYSIS</a:t>
            </a:r>
          </a:p>
        </p:txBody>
      </p:sp>
      <p:sp>
        <p:nvSpPr>
          <p:cNvPr id="4" name="object 4">
            <a:extLst>
              <a:ext uri="{FF2B5EF4-FFF2-40B4-BE49-F238E27FC236}">
                <a16:creationId xmlns:a16="http://schemas.microsoft.com/office/drawing/2014/main" id="{55BBBCAD-697F-7708-C734-F5876A78D8F7}"/>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a:extLst>
              <a:ext uri="{FF2B5EF4-FFF2-40B4-BE49-F238E27FC236}">
                <a16:creationId xmlns:a16="http://schemas.microsoft.com/office/drawing/2014/main" id="{37D3A398-5BD7-B697-01C6-8CFC4D01BC94}"/>
              </a:ext>
            </a:extLst>
          </p:cNvPr>
          <p:cNvSpPr txBox="1"/>
          <p:nvPr/>
        </p:nvSpPr>
        <p:spPr>
          <a:xfrm>
            <a:off x="4429378" y="6451049"/>
            <a:ext cx="9808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a:extLst>
              <a:ext uri="{FF2B5EF4-FFF2-40B4-BE49-F238E27FC236}">
                <a16:creationId xmlns:a16="http://schemas.microsoft.com/office/drawing/2014/main" id="{10E8B08B-0FF0-D818-A8D4-FED4BF10307B}"/>
              </a:ext>
            </a:extLst>
          </p:cNvPr>
          <p:cNvSpPr txBox="1">
            <a:spLocks noGrp="1"/>
          </p:cNvSpPr>
          <p:nvPr>
            <p:ph type="ftr" sz="quarter" idx="5"/>
          </p:nvPr>
        </p:nvSpPr>
        <p:spPr>
          <a:xfrm>
            <a:off x="5505148" y="6436275"/>
            <a:ext cx="1429052"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a:extLst>
              <a:ext uri="{FF2B5EF4-FFF2-40B4-BE49-F238E27FC236}">
                <a16:creationId xmlns:a16="http://schemas.microsoft.com/office/drawing/2014/main" id="{B391C30A-9E10-8B4C-1584-9934CF4A8CDD}"/>
              </a:ext>
            </a:extLst>
          </p:cNvPr>
          <p:cNvSpPr txBox="1"/>
          <p:nvPr/>
        </p:nvSpPr>
        <p:spPr>
          <a:xfrm>
            <a:off x="7260931" y="6436275"/>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a:extLst>
              <a:ext uri="{FF2B5EF4-FFF2-40B4-BE49-F238E27FC236}">
                <a16:creationId xmlns:a16="http://schemas.microsoft.com/office/drawing/2014/main" id="{D6CD610B-6762-A406-FB29-587C280D1149}"/>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30</a:t>
            </a:fld>
            <a:endParaRPr spc="-25" dirty="0"/>
          </a:p>
        </p:txBody>
      </p:sp>
      <p:sp>
        <p:nvSpPr>
          <p:cNvPr id="3" name="object 3">
            <a:extLst>
              <a:ext uri="{FF2B5EF4-FFF2-40B4-BE49-F238E27FC236}">
                <a16:creationId xmlns:a16="http://schemas.microsoft.com/office/drawing/2014/main" id="{258FB5DC-A340-63AA-4C55-ADE27ED2B43A}"/>
              </a:ext>
            </a:extLst>
          </p:cNvPr>
          <p:cNvSpPr txBox="1"/>
          <p:nvPr/>
        </p:nvSpPr>
        <p:spPr>
          <a:xfrm>
            <a:off x="917575" y="1752600"/>
            <a:ext cx="6169024" cy="4062651"/>
          </a:xfrm>
          <a:prstGeom prst="rect">
            <a:avLst/>
          </a:prstGeom>
        </p:spPr>
        <p:txBody>
          <a:bodyPr vert="horz" wrap="square" lIns="0" tIns="99060" rIns="0" bIns="0" rtlCol="0">
            <a:spAutoFit/>
          </a:bodyPr>
          <a:lstStyle/>
          <a:p>
            <a:pPr marL="12700">
              <a:lnSpc>
                <a:spcPct val="100000"/>
              </a:lnSpc>
              <a:spcBef>
                <a:spcPts val="780"/>
              </a:spcBef>
              <a:tabLst>
                <a:tab pos="241300" algn="l"/>
              </a:tabLst>
            </a:pPr>
            <a:endParaRPr lang="en-IN" sz="2400" spc="-10" dirty="0">
              <a:latin typeface="Times New Roman" panose="02020603050405020304" pitchFamily="18" charset="0"/>
              <a:cs typeface="Times New Roman" panose="02020603050405020304" pitchFamily="18" charset="0"/>
            </a:endParaRPr>
          </a:p>
          <a:p>
            <a:pPr marL="355600" indent="-342900">
              <a:lnSpc>
                <a:spcPct val="100000"/>
              </a:lnSpc>
              <a:spcBef>
                <a:spcPts val="680"/>
              </a:spcBef>
              <a:buFont typeface="Arial" panose="020B0604020202020204" pitchFamily="34" charset="0"/>
              <a:buChar char="•"/>
              <a:tabLst>
                <a:tab pos="240665" algn="l"/>
              </a:tabLst>
            </a:pPr>
            <a:r>
              <a:rPr lang="en-US" sz="2400" dirty="0">
                <a:latin typeface="Times New Roman" panose="02020603050405020304" pitchFamily="18" charset="0"/>
                <a:cs typeface="Times New Roman" panose="02020603050405020304" pitchFamily="18" charset="0"/>
              </a:rPr>
              <a:t>The model achieved </a:t>
            </a:r>
            <a:r>
              <a:rPr lang="en-US" sz="2400" b="1" dirty="0">
                <a:latin typeface="Times New Roman" panose="02020603050405020304" pitchFamily="18" charset="0"/>
                <a:cs typeface="Times New Roman" panose="02020603050405020304" pitchFamily="18" charset="0"/>
              </a:rPr>
              <a:t>near-perfect classification</a:t>
            </a:r>
            <a:r>
              <a:rPr lang="en-US" sz="2400" dirty="0">
                <a:latin typeface="Times New Roman" panose="02020603050405020304" pitchFamily="18" charset="0"/>
                <a:cs typeface="Times New Roman" panose="02020603050405020304" pitchFamily="18" charset="0"/>
              </a:rPr>
              <a:t> across all three fruit quality categories — </a:t>
            </a:r>
            <a:r>
              <a:rPr lang="en-US" sz="2400" i="1" dirty="0">
                <a:latin typeface="Times New Roman" panose="02020603050405020304" pitchFamily="18" charset="0"/>
                <a:cs typeface="Times New Roman" panose="02020603050405020304" pitchFamily="18" charset="0"/>
              </a:rPr>
              <a:t>Good</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Bad</a:t>
            </a:r>
            <a:r>
              <a:rPr lang="en-US" sz="2400" dirty="0">
                <a:latin typeface="Times New Roman" panose="02020603050405020304" pitchFamily="18" charset="0"/>
                <a:cs typeface="Times New Roman" panose="02020603050405020304" pitchFamily="18" charset="0"/>
              </a:rPr>
              <a:t>, and </a:t>
            </a:r>
            <a:r>
              <a:rPr lang="en-US" sz="2400" i="1" dirty="0">
                <a:latin typeface="Times New Roman" panose="02020603050405020304" pitchFamily="18" charset="0"/>
                <a:cs typeface="Times New Roman" panose="02020603050405020304" pitchFamily="18" charset="0"/>
              </a:rPr>
              <a:t>Mixed</a:t>
            </a:r>
            <a:r>
              <a:rPr lang="en-US" sz="2400" dirty="0">
                <a:latin typeface="Times New Roman" panose="02020603050405020304" pitchFamily="18" charset="0"/>
                <a:cs typeface="Times New Roman" panose="02020603050405020304" pitchFamily="18" charset="0"/>
              </a:rPr>
              <a:t>. </a:t>
            </a:r>
          </a:p>
          <a:p>
            <a:pPr marL="355600" indent="-342900">
              <a:lnSpc>
                <a:spcPct val="100000"/>
              </a:lnSpc>
              <a:spcBef>
                <a:spcPts val="680"/>
              </a:spcBef>
              <a:buFont typeface="Arial" panose="020B0604020202020204" pitchFamily="34" charset="0"/>
              <a:buChar char="•"/>
              <a:tabLst>
                <a:tab pos="240665" algn="l"/>
              </a:tabLst>
            </a:pPr>
            <a:r>
              <a:rPr lang="en-US" sz="2400" dirty="0">
                <a:latin typeface="Times New Roman" panose="02020603050405020304" pitchFamily="18" charset="0"/>
                <a:cs typeface="Times New Roman" panose="02020603050405020304" pitchFamily="18" charset="0"/>
              </a:rPr>
              <a:t>Out of </a:t>
            </a:r>
            <a:r>
              <a:rPr lang="en-US" sz="2400" b="1" dirty="0">
                <a:latin typeface="Times New Roman" panose="02020603050405020304" pitchFamily="18" charset="0"/>
                <a:cs typeface="Times New Roman" panose="02020603050405020304" pitchFamily="18" charset="0"/>
              </a:rPr>
              <a:t>5,338 total samples</a:t>
            </a:r>
            <a:r>
              <a:rPr lang="en-US" sz="2400" dirty="0">
                <a:latin typeface="Times New Roman" panose="02020603050405020304" pitchFamily="18" charset="0"/>
                <a:cs typeface="Times New Roman" panose="02020603050405020304" pitchFamily="18" charset="0"/>
              </a:rPr>
              <a:t>, only </a:t>
            </a:r>
            <a:r>
              <a:rPr lang="en-US" sz="2400" b="1" dirty="0">
                <a:latin typeface="Times New Roman" panose="02020603050405020304" pitchFamily="18" charset="0"/>
                <a:cs typeface="Times New Roman" panose="02020603050405020304" pitchFamily="18" charset="0"/>
              </a:rPr>
              <a:t>one image was misclassified</a:t>
            </a:r>
            <a:r>
              <a:rPr lang="en-US" sz="2400" dirty="0">
                <a:latin typeface="Times New Roman" panose="02020603050405020304" pitchFamily="18" charset="0"/>
                <a:cs typeface="Times New Roman" panose="02020603050405020304" pitchFamily="18" charset="0"/>
              </a:rPr>
              <a:t>, showing </a:t>
            </a:r>
            <a:r>
              <a:rPr lang="en-US" sz="2400" b="1" dirty="0">
                <a:latin typeface="Times New Roman" panose="02020603050405020304" pitchFamily="18" charset="0"/>
                <a:cs typeface="Times New Roman" panose="02020603050405020304" pitchFamily="18" charset="0"/>
              </a:rPr>
              <a:t>exceptional model accuracy (~99.98%).</a:t>
            </a:r>
          </a:p>
          <a:p>
            <a:pPr marL="355600" indent="-342900">
              <a:lnSpc>
                <a:spcPct val="100000"/>
              </a:lnSpc>
              <a:spcBef>
                <a:spcPts val="680"/>
              </a:spcBef>
              <a:buFont typeface="Arial" panose="020B0604020202020204" pitchFamily="34" charset="0"/>
              <a:buChar char="•"/>
              <a:tabLst>
                <a:tab pos="240665" algn="l"/>
              </a:tabLst>
            </a:pPr>
            <a:r>
              <a:rPr lang="en-US" sz="2400" dirty="0">
                <a:latin typeface="Times New Roman" panose="02020603050405020304" pitchFamily="18" charset="0"/>
                <a:cs typeface="Times New Roman" panose="02020603050405020304" pitchFamily="18" charset="0"/>
              </a:rPr>
              <a:t>Strong diagonal dominance confirms </a:t>
            </a:r>
            <a:r>
              <a:rPr lang="en-US" sz="2400" b="1" dirty="0">
                <a:latin typeface="Times New Roman" panose="02020603050405020304" pitchFamily="18" charset="0"/>
                <a:cs typeface="Times New Roman" panose="02020603050405020304" pitchFamily="18" charset="0"/>
              </a:rPr>
              <a:t>excellent generalization</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robust feature extraction</a:t>
            </a:r>
            <a:r>
              <a:rPr lang="en-US" sz="2400" dirty="0">
                <a:latin typeface="Times New Roman" panose="02020603050405020304" pitchFamily="18" charset="0"/>
                <a:cs typeface="Times New Roman" panose="02020603050405020304" pitchFamily="18" charset="0"/>
              </a:rPr>
              <a:t> by the EfficientNetV2B0 model.</a:t>
            </a:r>
            <a:endParaRPr lang="en-IN" sz="2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F6F7D272-9121-08B5-3F69-3466C497A080}"/>
              </a:ext>
            </a:extLst>
          </p:cNvPr>
          <p:cNvSpPr txBox="1"/>
          <p:nvPr/>
        </p:nvSpPr>
        <p:spPr>
          <a:xfrm>
            <a:off x="797621" y="1559799"/>
            <a:ext cx="8022338" cy="523220"/>
          </a:xfrm>
          <a:prstGeom prst="rect">
            <a:avLst/>
          </a:prstGeom>
          <a:noFill/>
        </p:spPr>
        <p:txBody>
          <a:bodyPr wrap="square" rtlCol="0">
            <a:spAutoFit/>
          </a:bodyPr>
          <a:lstStyle/>
          <a:p>
            <a:pPr marL="457200" indent="-457200">
              <a:buFont typeface="Wingdings" panose="05000000000000000000" pitchFamily="2" charset="2"/>
              <a:buChar char="Ø"/>
            </a:pPr>
            <a:r>
              <a:rPr lang="fr-FR" sz="2800" b="1" dirty="0">
                <a:latin typeface="Times New Roman" panose="02020603050405020304" pitchFamily="18" charset="0"/>
                <a:cs typeface="Times New Roman" panose="02020603050405020304" pitchFamily="18" charset="0"/>
              </a:rPr>
              <a:t>Confusion Matrix – Fruit Quality Classification</a:t>
            </a:r>
            <a:endParaRPr lang="en-IN" sz="28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BEA41153-C1E5-CD31-C9B7-04F3090D4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0" y="2140265"/>
            <a:ext cx="4791462" cy="3992885"/>
          </a:xfrm>
          <a:prstGeom prst="rect">
            <a:avLst/>
          </a:prstGeom>
        </p:spPr>
      </p:pic>
    </p:spTree>
    <p:extLst>
      <p:ext uri="{BB962C8B-B14F-4D97-AF65-F5344CB8AC3E}">
        <p14:creationId xmlns:p14="http://schemas.microsoft.com/office/powerpoint/2010/main" val="172234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39307-98EC-297B-816D-EF185D7BB0B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D567763-2292-5B94-3075-B7761A3DA088}"/>
              </a:ext>
            </a:extLst>
          </p:cNvPr>
          <p:cNvSpPr txBox="1">
            <a:spLocks noGrp="1"/>
          </p:cNvSpPr>
          <p:nvPr>
            <p:ph type="title"/>
          </p:nvPr>
        </p:nvSpPr>
        <p:spPr>
          <a:xfrm>
            <a:off x="1045462" y="283463"/>
            <a:ext cx="10223882" cy="942565"/>
          </a:xfrm>
          <a:prstGeom prst="rect">
            <a:avLst/>
          </a:prstGeom>
        </p:spPr>
        <p:txBody>
          <a:bodyPr vert="horz" wrap="square" lIns="0" tIns="262889" rIns="0" bIns="0" rtlCol="0">
            <a:spAutoFit/>
          </a:bodyPr>
          <a:lstStyle/>
          <a:p>
            <a:pPr marL="2231390">
              <a:lnSpc>
                <a:spcPct val="100000"/>
              </a:lnSpc>
              <a:spcBef>
                <a:spcPts val="130"/>
              </a:spcBef>
            </a:pPr>
            <a:r>
              <a:rPr spc="-10" dirty="0"/>
              <a:t>R</a:t>
            </a:r>
            <a:r>
              <a:rPr spc="75" dirty="0"/>
              <a:t>E</a:t>
            </a:r>
            <a:r>
              <a:rPr spc="-30" dirty="0"/>
              <a:t>S</a:t>
            </a:r>
            <a:r>
              <a:rPr spc="60" dirty="0"/>
              <a:t>U</a:t>
            </a:r>
            <a:r>
              <a:rPr spc="-445" dirty="0"/>
              <a:t>L</a:t>
            </a:r>
            <a:r>
              <a:rPr spc="5" dirty="0"/>
              <a:t>T</a:t>
            </a:r>
            <a:r>
              <a:rPr spc="35" dirty="0"/>
              <a:t>S</a:t>
            </a:r>
            <a:r>
              <a:rPr spc="-215" dirty="0"/>
              <a:t> </a:t>
            </a:r>
            <a:r>
              <a:rPr dirty="0"/>
              <a:t>&amp;</a:t>
            </a:r>
            <a:r>
              <a:rPr spc="-285" dirty="0"/>
              <a:t> </a:t>
            </a:r>
            <a:r>
              <a:rPr spc="-25" dirty="0"/>
              <a:t>ANALYSIS</a:t>
            </a:r>
          </a:p>
        </p:txBody>
      </p:sp>
      <p:sp>
        <p:nvSpPr>
          <p:cNvPr id="4" name="object 4">
            <a:extLst>
              <a:ext uri="{FF2B5EF4-FFF2-40B4-BE49-F238E27FC236}">
                <a16:creationId xmlns:a16="http://schemas.microsoft.com/office/drawing/2014/main" id="{1C6E02DF-049B-F7CB-E410-13E86E72635B}"/>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a:extLst>
              <a:ext uri="{FF2B5EF4-FFF2-40B4-BE49-F238E27FC236}">
                <a16:creationId xmlns:a16="http://schemas.microsoft.com/office/drawing/2014/main" id="{FD8A485A-732E-A5F3-025B-D89E71B5BEA1}"/>
              </a:ext>
            </a:extLst>
          </p:cNvPr>
          <p:cNvSpPr txBox="1"/>
          <p:nvPr/>
        </p:nvSpPr>
        <p:spPr>
          <a:xfrm>
            <a:off x="4429378" y="6451049"/>
            <a:ext cx="1075770"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IN" sz="1200" spc="-25" dirty="0">
                <a:solidFill>
                  <a:srgbClr val="888888"/>
                </a:solidFill>
                <a:latin typeface="Times New Roman"/>
                <a:cs typeface="Times New Roman"/>
              </a:rPr>
              <a:t> </a:t>
            </a:r>
            <a:r>
              <a:rPr sz="1200" spc="-25" dirty="0">
                <a:solidFill>
                  <a:srgbClr val="888888"/>
                </a:solidFill>
                <a:latin typeface="Times New Roman"/>
                <a:cs typeface="Times New Roman"/>
              </a:rPr>
              <a:t>.</a:t>
            </a:r>
            <a:r>
              <a:rPr lang="en-IN"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a:extLst>
              <a:ext uri="{FF2B5EF4-FFF2-40B4-BE49-F238E27FC236}">
                <a16:creationId xmlns:a16="http://schemas.microsoft.com/office/drawing/2014/main" id="{8AC98AA3-3D3C-5AEA-9339-4A0EA702505F}"/>
              </a:ext>
            </a:extLst>
          </p:cNvPr>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a:extLst>
              <a:ext uri="{FF2B5EF4-FFF2-40B4-BE49-F238E27FC236}">
                <a16:creationId xmlns:a16="http://schemas.microsoft.com/office/drawing/2014/main" id="{5DF2A132-538C-FFA9-6AD6-1E4D479925B0}"/>
              </a:ext>
            </a:extLst>
          </p:cNvPr>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a:extLst>
              <a:ext uri="{FF2B5EF4-FFF2-40B4-BE49-F238E27FC236}">
                <a16:creationId xmlns:a16="http://schemas.microsoft.com/office/drawing/2014/main" id="{1A30C4AC-2B7F-4DB1-34E3-2120CA02790B}"/>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31</a:t>
            </a:fld>
            <a:endParaRPr spc="-25" dirty="0"/>
          </a:p>
        </p:txBody>
      </p:sp>
      <p:pic>
        <p:nvPicPr>
          <p:cNvPr id="20" name="Picture 19">
            <a:extLst>
              <a:ext uri="{FF2B5EF4-FFF2-40B4-BE49-F238E27FC236}">
                <a16:creationId xmlns:a16="http://schemas.microsoft.com/office/drawing/2014/main" id="{6F44ED4D-2B38-274C-2E54-CA4BE7C091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8886" y="1479753"/>
            <a:ext cx="5190114" cy="4259494"/>
          </a:xfrm>
          <a:prstGeom prst="rect">
            <a:avLst/>
          </a:prstGeom>
        </p:spPr>
      </p:pic>
      <p:pic>
        <p:nvPicPr>
          <p:cNvPr id="26" name="Picture 25">
            <a:extLst>
              <a:ext uri="{FF2B5EF4-FFF2-40B4-BE49-F238E27FC236}">
                <a16:creationId xmlns:a16="http://schemas.microsoft.com/office/drawing/2014/main" id="{E9E9A890-F92F-1277-0FF2-CE016A8FF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479752"/>
            <a:ext cx="5487040" cy="4210123"/>
          </a:xfrm>
          <a:prstGeom prst="rect">
            <a:avLst/>
          </a:prstGeom>
        </p:spPr>
      </p:pic>
      <p:sp>
        <p:nvSpPr>
          <p:cNvPr id="27" name="TextBox 26">
            <a:extLst>
              <a:ext uri="{FF2B5EF4-FFF2-40B4-BE49-F238E27FC236}">
                <a16:creationId xmlns:a16="http://schemas.microsoft.com/office/drawing/2014/main" id="{0ACD6288-9CD6-6668-77F4-A0D4E96C44E5}"/>
              </a:ext>
            </a:extLst>
          </p:cNvPr>
          <p:cNvSpPr txBox="1"/>
          <p:nvPr/>
        </p:nvSpPr>
        <p:spPr>
          <a:xfrm>
            <a:off x="1306512" y="5725816"/>
            <a:ext cx="4715886"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Training vs Validation Accuracy Curve</a:t>
            </a:r>
            <a:endParaRPr lang="en-IN" sz="2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09437E5C-A566-C3F0-6009-B0675824AB73}"/>
              </a:ext>
            </a:extLst>
          </p:cNvPr>
          <p:cNvSpPr txBox="1"/>
          <p:nvPr/>
        </p:nvSpPr>
        <p:spPr>
          <a:xfrm>
            <a:off x="6861292" y="5739246"/>
            <a:ext cx="4243334"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Training vs Validation Loss Curve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9789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588010">
              <a:lnSpc>
                <a:spcPct val="100000"/>
              </a:lnSpc>
              <a:spcBef>
                <a:spcPts val="130"/>
              </a:spcBef>
            </a:pPr>
            <a:r>
              <a:rPr dirty="0"/>
              <a:t>CONCLUSION</a:t>
            </a:r>
            <a:r>
              <a:rPr spc="-140" dirty="0"/>
              <a:t> </a:t>
            </a:r>
            <a:r>
              <a:rPr dirty="0"/>
              <a:t>and</a:t>
            </a:r>
            <a:r>
              <a:rPr spc="-85" dirty="0"/>
              <a:t> </a:t>
            </a:r>
            <a:r>
              <a:rPr dirty="0"/>
              <a:t>FUTURE</a:t>
            </a:r>
            <a:r>
              <a:rPr spc="-120" dirty="0"/>
              <a:t> </a:t>
            </a:r>
            <a:r>
              <a:rPr spc="-10" dirty="0"/>
              <a:t>SCOPE</a:t>
            </a:r>
          </a:p>
        </p:txBody>
      </p:sp>
      <p:sp>
        <p:nvSpPr>
          <p:cNvPr id="4" name="object 4"/>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p:cNvSpPr txBox="1"/>
          <p:nvPr/>
        </p:nvSpPr>
        <p:spPr>
          <a:xfrm>
            <a:off x="4429378" y="6451048"/>
            <a:ext cx="9808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p:cNvSpPr txBox="1">
            <a:spLocks noGrp="1"/>
          </p:cNvSpPr>
          <p:nvPr>
            <p:ph type="ftr" sz="quarter" idx="5"/>
          </p:nvPr>
        </p:nvSpPr>
        <p:spPr>
          <a:xfrm>
            <a:off x="5505148" y="6451049"/>
            <a:ext cx="1276654"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p:cNvSpPr txBox="1"/>
          <p:nvPr/>
        </p:nvSpPr>
        <p:spPr>
          <a:xfrm>
            <a:off x="7156989" y="6451048"/>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32</a:t>
            </a:fld>
            <a:endParaRPr spc="-25" dirty="0"/>
          </a:p>
        </p:txBody>
      </p:sp>
      <p:sp>
        <p:nvSpPr>
          <p:cNvPr id="3" name="object 3"/>
          <p:cNvSpPr txBox="1">
            <a:spLocks noGrp="1"/>
          </p:cNvSpPr>
          <p:nvPr>
            <p:ph type="body" idx="1"/>
          </p:nvPr>
        </p:nvSpPr>
        <p:spPr>
          <a:xfrm>
            <a:off x="917574" y="1752600"/>
            <a:ext cx="10402951" cy="4242187"/>
          </a:xfrm>
          <a:prstGeom prst="rect">
            <a:avLst/>
          </a:prstGeom>
        </p:spPr>
        <p:txBody>
          <a:bodyPr vert="horz" wrap="square" lIns="0" tIns="99060" rIns="0" bIns="0" rtlCol="0">
            <a:spAutoFit/>
          </a:bodyPr>
          <a:lstStyle/>
          <a:p>
            <a:pPr marL="241300" indent="-228600">
              <a:lnSpc>
                <a:spcPct val="100000"/>
              </a:lnSpc>
              <a:spcBef>
                <a:spcPts val="780"/>
              </a:spcBef>
              <a:buFont typeface="Arial MT"/>
              <a:buChar char="•"/>
              <a:tabLst>
                <a:tab pos="241300" algn="l"/>
              </a:tabLst>
            </a:pPr>
            <a:r>
              <a:rPr lang="en-US" sz="2500" dirty="0">
                <a:latin typeface="Times New Roman" panose="02020603050405020304" pitchFamily="18" charset="0"/>
                <a:cs typeface="Times New Roman" panose="02020603050405020304" pitchFamily="18" charset="0"/>
              </a:rPr>
              <a:t>The model accurately classifies fruit type and quality with over </a:t>
            </a:r>
            <a:r>
              <a:rPr lang="en-US" sz="2500" b="1" dirty="0">
                <a:latin typeface="Times New Roman" panose="02020603050405020304" pitchFamily="18" charset="0"/>
                <a:cs typeface="Times New Roman" panose="02020603050405020304" pitchFamily="18" charset="0"/>
              </a:rPr>
              <a:t>99% accuracy</a:t>
            </a:r>
            <a:r>
              <a:rPr lang="en-US" sz="2500" dirty="0">
                <a:latin typeface="Times New Roman" panose="02020603050405020304" pitchFamily="18" charset="0"/>
                <a:cs typeface="Times New Roman" panose="02020603050405020304" pitchFamily="18" charset="0"/>
              </a:rPr>
              <a:t>.</a:t>
            </a:r>
            <a:endParaRPr sz="2500" spc="-10" dirty="0">
              <a:latin typeface="Times New Roman" panose="02020603050405020304" pitchFamily="18" charset="0"/>
              <a:cs typeface="Times New Roman" panose="02020603050405020304" pitchFamily="18" charset="0"/>
            </a:endParaRPr>
          </a:p>
          <a:p>
            <a:pPr marL="240665" indent="-227965">
              <a:lnSpc>
                <a:spcPct val="100000"/>
              </a:lnSpc>
              <a:spcBef>
                <a:spcPts val="680"/>
              </a:spcBef>
              <a:buFont typeface="Arial MT"/>
              <a:buChar char="•"/>
              <a:tabLst>
                <a:tab pos="240665" algn="l"/>
              </a:tabLst>
            </a:pPr>
            <a:r>
              <a:rPr lang="en-US" sz="2500" dirty="0">
                <a:latin typeface="Times New Roman" panose="02020603050405020304" pitchFamily="18" charset="0"/>
                <a:cs typeface="Times New Roman" panose="02020603050405020304" pitchFamily="18" charset="0"/>
              </a:rPr>
              <a:t>It provides a </a:t>
            </a:r>
            <a:r>
              <a:rPr lang="en-US" sz="2500" b="1" dirty="0">
                <a:latin typeface="Times New Roman" panose="02020603050405020304" pitchFamily="18" charset="0"/>
                <a:cs typeface="Times New Roman" panose="02020603050405020304" pitchFamily="18" charset="0"/>
              </a:rPr>
              <a:t>fast and automated solution</a:t>
            </a:r>
            <a:r>
              <a:rPr lang="en-US" sz="2500" dirty="0">
                <a:latin typeface="Times New Roman" panose="02020603050405020304" pitchFamily="18" charset="0"/>
                <a:cs typeface="Times New Roman" panose="02020603050405020304" pitchFamily="18" charset="0"/>
              </a:rPr>
              <a:t> for fruit quality assessment.</a:t>
            </a:r>
          </a:p>
          <a:p>
            <a:pPr marL="240665" indent="-227965">
              <a:lnSpc>
                <a:spcPct val="100000"/>
              </a:lnSpc>
              <a:spcBef>
                <a:spcPts val="680"/>
              </a:spcBef>
              <a:buFont typeface="Arial MT"/>
              <a:buChar char="•"/>
              <a:tabLst>
                <a:tab pos="240665" algn="l"/>
              </a:tabLst>
            </a:pPr>
            <a:r>
              <a:rPr lang="en-US" sz="2500" dirty="0">
                <a:latin typeface="Times New Roman" panose="02020603050405020304" pitchFamily="18" charset="0"/>
                <a:cs typeface="Times New Roman" panose="02020603050405020304" pitchFamily="18" charset="0"/>
              </a:rPr>
              <a:t>The system is </a:t>
            </a:r>
            <a:r>
              <a:rPr lang="en-US" sz="2500" b="1" dirty="0">
                <a:latin typeface="Times New Roman" panose="02020603050405020304" pitchFamily="18" charset="0"/>
                <a:cs typeface="Times New Roman" panose="02020603050405020304" pitchFamily="18" charset="0"/>
              </a:rPr>
              <a:t>robust and reliable</a:t>
            </a:r>
            <a:r>
              <a:rPr lang="en-US" sz="2500" dirty="0">
                <a:latin typeface="Times New Roman" panose="02020603050405020304" pitchFamily="18" charset="0"/>
                <a:cs typeface="Times New Roman" panose="02020603050405020304" pitchFamily="18" charset="0"/>
              </a:rPr>
              <a:t> across different fruit types and environments.</a:t>
            </a:r>
            <a:endParaRPr sz="2500" spc="-10" dirty="0">
              <a:latin typeface="Times New Roman" panose="02020603050405020304" pitchFamily="18" charset="0"/>
              <a:cs typeface="Times New Roman" panose="02020603050405020304" pitchFamily="18" charset="0"/>
            </a:endParaRPr>
          </a:p>
          <a:p>
            <a:pPr>
              <a:lnSpc>
                <a:spcPct val="100000"/>
              </a:lnSpc>
              <a:buFont typeface="Arial MT"/>
              <a:buChar char="•"/>
            </a:pPr>
            <a:endParaRPr spc="-10" dirty="0"/>
          </a:p>
          <a:p>
            <a:pPr marL="469900" indent="-457200">
              <a:lnSpc>
                <a:spcPct val="100000"/>
              </a:lnSpc>
              <a:buFont typeface="Arial" panose="020B0604020202020204" pitchFamily="34" charset="0"/>
              <a:buChar char="•"/>
              <a:tabLst>
                <a:tab pos="241300" algn="l"/>
              </a:tabLst>
            </a:pPr>
            <a:r>
              <a:rPr lang="en-US" sz="2500" dirty="0">
                <a:latin typeface="Times New Roman" panose="02020603050405020304" pitchFamily="18" charset="0"/>
                <a:cs typeface="Times New Roman" panose="02020603050405020304" pitchFamily="18" charset="0"/>
              </a:rPr>
              <a:t>Integrate with </a:t>
            </a:r>
            <a:r>
              <a:rPr lang="en-US" sz="2500" b="1" dirty="0">
                <a:latin typeface="Times New Roman" panose="02020603050405020304" pitchFamily="18" charset="0"/>
                <a:cs typeface="Times New Roman" panose="02020603050405020304" pitchFamily="18" charset="0"/>
              </a:rPr>
              <a:t>IoT or mobile apps</a:t>
            </a:r>
            <a:r>
              <a:rPr lang="en-US" sz="2500" dirty="0">
                <a:latin typeface="Times New Roman" panose="02020603050405020304" pitchFamily="18" charset="0"/>
                <a:cs typeface="Times New Roman" panose="02020603050405020304" pitchFamily="18" charset="0"/>
              </a:rPr>
              <a:t> for real-time fruit grading.</a:t>
            </a:r>
            <a:endParaRPr sz="2500" spc="-10" dirty="0">
              <a:latin typeface="Times New Roman" panose="02020603050405020304" pitchFamily="18" charset="0"/>
              <a:cs typeface="Times New Roman" panose="02020603050405020304" pitchFamily="18" charset="0"/>
            </a:endParaRPr>
          </a:p>
          <a:p>
            <a:pPr marL="240665" indent="-227965">
              <a:lnSpc>
                <a:spcPct val="100000"/>
              </a:lnSpc>
              <a:spcBef>
                <a:spcPts val="755"/>
              </a:spcBef>
              <a:buFont typeface="Arial MT"/>
              <a:buChar char="•"/>
              <a:tabLst>
                <a:tab pos="240665" algn="l"/>
              </a:tabLst>
            </a:pPr>
            <a:r>
              <a:rPr lang="en-US" sz="2500" dirty="0">
                <a:latin typeface="Times New Roman" panose="02020603050405020304" pitchFamily="18" charset="0"/>
                <a:cs typeface="Times New Roman" panose="02020603050405020304" pitchFamily="18" charset="0"/>
              </a:rPr>
              <a:t>  Extend the dataset to </a:t>
            </a:r>
            <a:r>
              <a:rPr lang="en-US" sz="2500" b="1" dirty="0">
                <a:latin typeface="Times New Roman" panose="02020603050405020304" pitchFamily="18" charset="0"/>
                <a:cs typeface="Times New Roman" panose="02020603050405020304" pitchFamily="18" charset="0"/>
              </a:rPr>
              <a:t>more fruits and real-world conditions</a:t>
            </a:r>
          </a:p>
          <a:p>
            <a:pPr marL="240665" indent="-227965">
              <a:lnSpc>
                <a:spcPct val="100000"/>
              </a:lnSpc>
              <a:spcBef>
                <a:spcPts val="755"/>
              </a:spcBef>
              <a:buFont typeface="Arial MT"/>
              <a:buChar char="•"/>
              <a:tabLst>
                <a:tab pos="240665" algn="l"/>
              </a:tabLst>
            </a:pPr>
            <a:r>
              <a:rPr lang="en-US" sz="2500" dirty="0">
                <a:latin typeface="Times New Roman" panose="02020603050405020304" pitchFamily="18" charset="0"/>
                <a:cs typeface="Times New Roman" panose="02020603050405020304" pitchFamily="18" charset="0"/>
              </a:rPr>
              <a:t>  Add </a:t>
            </a:r>
            <a:r>
              <a:rPr lang="en-US" sz="2500" b="1" dirty="0">
                <a:latin typeface="Times New Roman" panose="02020603050405020304" pitchFamily="18" charset="0"/>
                <a:cs typeface="Times New Roman" panose="02020603050405020304" pitchFamily="18" charset="0"/>
              </a:rPr>
              <a:t>explainable AI</a:t>
            </a:r>
            <a:r>
              <a:rPr lang="en-US" sz="2500" dirty="0">
                <a:latin typeface="Times New Roman" panose="02020603050405020304" pitchFamily="18" charset="0"/>
                <a:cs typeface="Times New Roman" panose="02020603050405020304" pitchFamily="18" charset="0"/>
              </a:rPr>
              <a:t> for better understanding of model decisions.</a:t>
            </a:r>
          </a:p>
          <a:p>
            <a:pPr marL="240665" indent="-227965">
              <a:lnSpc>
                <a:spcPct val="100000"/>
              </a:lnSpc>
              <a:spcBef>
                <a:spcPts val="755"/>
              </a:spcBef>
              <a:buFont typeface="Arial MT"/>
              <a:buChar char="•"/>
              <a:tabLst>
                <a:tab pos="240665" algn="l"/>
              </a:tabLst>
            </a:pPr>
            <a:r>
              <a:rPr lang="en-US" sz="2500" dirty="0">
                <a:latin typeface="Times New Roman" panose="02020603050405020304" pitchFamily="18" charset="0"/>
                <a:cs typeface="Times New Roman" panose="02020603050405020304" pitchFamily="18" charset="0"/>
              </a:rPr>
              <a:t>  Optimize the model for </a:t>
            </a:r>
            <a:r>
              <a:rPr lang="en-US" sz="2500" b="1" dirty="0">
                <a:latin typeface="Times New Roman" panose="02020603050405020304" pitchFamily="18" charset="0"/>
                <a:cs typeface="Times New Roman" panose="02020603050405020304" pitchFamily="18" charset="0"/>
              </a:rPr>
              <a:t>edge devices and on-field deployment</a:t>
            </a:r>
            <a:r>
              <a:rPr lang="en-US" sz="2500" dirty="0">
                <a:latin typeface="Times New Roman" panose="02020603050405020304" pitchFamily="18" charset="0"/>
                <a:cs typeface="Times New Roman" panose="02020603050405020304" pitchFamily="18" charset="0"/>
              </a:rPr>
              <a:t>.</a:t>
            </a:r>
            <a:endParaRPr sz="2500" spc="-1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5463" y="283463"/>
            <a:ext cx="10059163" cy="942565"/>
          </a:xfrm>
          <a:prstGeom prst="rect">
            <a:avLst/>
          </a:prstGeom>
        </p:spPr>
        <p:txBody>
          <a:bodyPr vert="horz" wrap="square" lIns="0" tIns="262889" rIns="0" bIns="0" rtlCol="0">
            <a:spAutoFit/>
          </a:bodyPr>
          <a:lstStyle/>
          <a:p>
            <a:pPr marL="3345815">
              <a:lnSpc>
                <a:spcPct val="100000"/>
              </a:lnSpc>
              <a:spcBef>
                <a:spcPts val="130"/>
              </a:spcBef>
            </a:pPr>
            <a:r>
              <a:rPr spc="-10" dirty="0"/>
              <a:t>REFERENCES</a:t>
            </a:r>
          </a:p>
        </p:txBody>
      </p:sp>
      <p:sp>
        <p:nvSpPr>
          <p:cNvPr id="4" name="object 4"/>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p:cNvSpPr txBox="1"/>
          <p:nvPr/>
        </p:nvSpPr>
        <p:spPr>
          <a:xfrm>
            <a:off x="4429378" y="6451049"/>
            <a:ext cx="9808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p:cNvSpPr txBox="1">
            <a:spLocks noGrp="1"/>
          </p:cNvSpPr>
          <p:nvPr>
            <p:ph type="ftr" sz="quarter" idx="5"/>
          </p:nvPr>
        </p:nvSpPr>
        <p:spPr>
          <a:xfrm>
            <a:off x="5505148" y="6451049"/>
            <a:ext cx="1124252"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p:cNvSpPr txBox="1"/>
          <p:nvPr/>
        </p:nvSpPr>
        <p:spPr>
          <a:xfrm>
            <a:off x="7280179" y="6436275"/>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33</a:t>
            </a:fld>
            <a:endParaRPr spc="-25" dirty="0"/>
          </a:p>
        </p:txBody>
      </p:sp>
      <p:sp>
        <p:nvSpPr>
          <p:cNvPr id="3" name="object 3"/>
          <p:cNvSpPr txBox="1"/>
          <p:nvPr/>
        </p:nvSpPr>
        <p:spPr>
          <a:xfrm>
            <a:off x="948197" y="1371600"/>
            <a:ext cx="10402951" cy="4671792"/>
          </a:xfrm>
          <a:prstGeom prst="rect">
            <a:avLst/>
          </a:prstGeom>
        </p:spPr>
        <p:txBody>
          <a:bodyPr vert="horz" wrap="square" lIns="0" tIns="16510" rIns="0" bIns="0" rtlCol="0">
            <a:spAutoFit/>
          </a:bodyPr>
          <a:lstStyle/>
          <a:p>
            <a:pPr marL="355600" indent="-342900">
              <a:lnSpc>
                <a:spcPct val="100000"/>
              </a:lnSpc>
              <a:spcBef>
                <a:spcPts val="130"/>
              </a:spcBef>
              <a:buFont typeface="Arial" panose="020B0604020202020204" pitchFamily="34" charset="0"/>
              <a:buChar char="•"/>
              <a:tabLst>
                <a:tab pos="241300" algn="l"/>
              </a:tabLst>
            </a:pPr>
            <a:r>
              <a:rPr lang="en-IN" sz="2000" dirty="0">
                <a:latin typeface="Times New Roman" panose="02020603050405020304" pitchFamily="18" charset="0"/>
                <a:cs typeface="Times New Roman" panose="02020603050405020304" pitchFamily="18" charset="0"/>
              </a:rPr>
              <a:t>G. Singh, K. Guleria, and S. Sharma, “Advanced fruit sorting: Pretrained resnet50 model for rotten and fresh fruit classification,” in 2024 4th Asian Conference on Innovation in Technology (ASIANCON), 2024, pp. 1–5.</a:t>
            </a:r>
          </a:p>
          <a:p>
            <a:pPr marL="355600" indent="-342900">
              <a:lnSpc>
                <a:spcPct val="100000"/>
              </a:lnSpc>
              <a:spcBef>
                <a:spcPts val="130"/>
              </a:spcBef>
              <a:buFont typeface="Arial" panose="020B0604020202020204" pitchFamily="34" charset="0"/>
              <a:buChar char="•"/>
              <a:tabLst>
                <a:tab pos="241300" algn="l"/>
              </a:tabLst>
            </a:pPr>
            <a:r>
              <a:rPr lang="en-IN" sz="2000" dirty="0">
                <a:latin typeface="Times New Roman" panose="02020603050405020304" pitchFamily="18" charset="0"/>
                <a:cs typeface="Times New Roman" panose="02020603050405020304" pitchFamily="18" charset="0"/>
              </a:rPr>
              <a:t> R. Raut, A. Jadhav, C. Sorte, and A. Chaudhari, “Classification of fruits using convolutional neural networks,” in 2022 Second International Conference on Advances in Electrical, Computing, Communication and Sustainable Technologies (ICAECT), 2022, pp. 1–4.</a:t>
            </a:r>
          </a:p>
          <a:p>
            <a:pPr marL="355600" indent="-342900">
              <a:lnSpc>
                <a:spcPct val="100000"/>
              </a:lnSpc>
              <a:spcBef>
                <a:spcPts val="130"/>
              </a:spcBef>
              <a:buFont typeface="Arial" panose="020B0604020202020204" pitchFamily="34" charset="0"/>
              <a:buChar char="•"/>
              <a:tabLst>
                <a:tab pos="241300" algn="l"/>
              </a:tabLst>
            </a:pPr>
            <a:r>
              <a:rPr lang="en-IN" sz="2000" dirty="0">
                <a:latin typeface="Times New Roman" panose="02020603050405020304" pitchFamily="18" charset="0"/>
                <a:cs typeface="Times New Roman" panose="02020603050405020304" pitchFamily="18" charset="0"/>
              </a:rPr>
              <a:t>  H. Q. Tran, Q. N. Le, C. Ha, T. Van Nguyen, and Q. P. Tan, “A study of cantaloupe fruit classification using deep learning algorithms,” in 2024 International Conference on Control, Robotics and Informatics (ICCRI), 2024, pp. 1–6.</a:t>
            </a:r>
          </a:p>
          <a:p>
            <a:pPr marL="355600" indent="-342900">
              <a:lnSpc>
                <a:spcPct val="100000"/>
              </a:lnSpc>
              <a:spcBef>
                <a:spcPts val="130"/>
              </a:spcBef>
              <a:buFont typeface="Arial" panose="020B0604020202020204" pitchFamily="34" charset="0"/>
              <a:buChar char="•"/>
              <a:tabLst>
                <a:tab pos="241300" algn="l"/>
              </a:tabLst>
            </a:pPr>
            <a:r>
              <a:rPr lang="en-US" sz="2000" dirty="0">
                <a:latin typeface="Times New Roman" panose="02020603050405020304" pitchFamily="18" charset="0"/>
                <a:cs typeface="Times New Roman" panose="02020603050405020304" pitchFamily="18" charset="0"/>
              </a:rPr>
              <a:t>A. G. Karegowda, H. D U, and S. J. Sheela, “Fruit classification and ripeness estimation using deep learning models,” in 2024 8th International Conference on Computational System and Information Technology for Sustainable Solutions (CSITSS), 2024, pp. 1–6.</a:t>
            </a:r>
          </a:p>
          <a:p>
            <a:pPr marL="355600" indent="-342900">
              <a:lnSpc>
                <a:spcPct val="100000"/>
              </a:lnSpc>
              <a:spcBef>
                <a:spcPts val="130"/>
              </a:spcBef>
              <a:buFont typeface="Arial" panose="020B0604020202020204" pitchFamily="34" charset="0"/>
              <a:buChar char="•"/>
              <a:tabLst>
                <a:tab pos="241300" algn="l"/>
              </a:tabLst>
            </a:pPr>
            <a:r>
              <a:rPr lang="en-US" sz="2000" dirty="0">
                <a:latin typeface="Times New Roman" panose="02020603050405020304" pitchFamily="18" charset="0"/>
                <a:cs typeface="Times New Roman" panose="02020603050405020304" pitchFamily="18" charset="0"/>
              </a:rPr>
              <a:t> [5] S. T. S, A. K. R. J, B. S. D, and S. K. B. N, “Fruit quality identification using deep learningtechniques,” in 2022 Fourth International Conference on Emerging Research in Electronics, Computer Science and Technology (ICERECT), 2022, pp. 1–4.</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1635125">
              <a:lnSpc>
                <a:spcPct val="100000"/>
              </a:lnSpc>
              <a:spcBef>
                <a:spcPts val="130"/>
              </a:spcBef>
            </a:pPr>
            <a:r>
              <a:rPr dirty="0"/>
              <a:t>QUESTIONS</a:t>
            </a:r>
            <a:r>
              <a:rPr spc="-150" dirty="0"/>
              <a:t> </a:t>
            </a:r>
            <a:r>
              <a:rPr spc="-20" dirty="0"/>
              <a:t>and</a:t>
            </a:r>
            <a:r>
              <a:rPr spc="-265" dirty="0"/>
              <a:t> </a:t>
            </a:r>
            <a:r>
              <a:rPr spc="-10" dirty="0"/>
              <a:t>ANSWERS</a:t>
            </a:r>
          </a:p>
        </p:txBody>
      </p:sp>
      <p:sp>
        <p:nvSpPr>
          <p:cNvPr id="4" name="object 4"/>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p:cNvSpPr txBox="1"/>
          <p:nvPr/>
        </p:nvSpPr>
        <p:spPr>
          <a:xfrm>
            <a:off x="4429378" y="6451049"/>
            <a:ext cx="1075770"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p:cNvSpPr txBox="1">
            <a:spLocks noGrp="1"/>
          </p:cNvSpPr>
          <p:nvPr>
            <p:ph type="ftr" sz="quarter" idx="5"/>
          </p:nvPr>
        </p:nvSpPr>
        <p:spPr>
          <a:xfrm>
            <a:off x="5505148" y="6430477"/>
            <a:ext cx="1352852"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p:cNvSpPr txBox="1"/>
          <p:nvPr/>
        </p:nvSpPr>
        <p:spPr>
          <a:xfrm>
            <a:off x="7406679" y="6430476"/>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34</a:t>
            </a:fld>
            <a:endParaRPr spc="-25" dirty="0"/>
          </a:p>
        </p:txBody>
      </p:sp>
      <p:pic>
        <p:nvPicPr>
          <p:cNvPr id="9" name="Picture 8">
            <a:extLst>
              <a:ext uri="{FF2B5EF4-FFF2-40B4-BE49-F238E27FC236}">
                <a16:creationId xmlns:a16="http://schemas.microsoft.com/office/drawing/2014/main" id="{45EAC6D6-6A81-82F6-7DAD-1F225562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6326" y="1483468"/>
            <a:ext cx="6679347" cy="445289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133600">
              <a:lnSpc>
                <a:spcPct val="100000"/>
              </a:lnSpc>
              <a:spcBef>
                <a:spcPts val="130"/>
              </a:spcBef>
            </a:pPr>
            <a:r>
              <a:rPr spc="-10" dirty="0"/>
              <a:t>ACKNOWLEGEMENTS</a:t>
            </a:r>
          </a:p>
        </p:txBody>
      </p:sp>
      <p:sp>
        <p:nvSpPr>
          <p:cNvPr id="4" name="object 4"/>
          <p:cNvSpPr txBox="1">
            <a:spLocks noGrp="1"/>
          </p:cNvSpPr>
          <p:nvPr>
            <p:ph type="dt" sz="half" idx="6"/>
          </p:nvPr>
        </p:nvSpPr>
        <p:spPr>
          <a:xfrm>
            <a:off x="917575" y="6451049"/>
            <a:ext cx="911225" cy="179536"/>
          </a:xfrm>
          <a:prstGeom prst="rect">
            <a:avLst/>
          </a:prstGeom>
        </p:spPr>
        <p:txBody>
          <a:bodyPr vert="horz" wrap="square" lIns="0" tIns="0" rIns="0" bIns="0" rtlCol="0">
            <a:spAutoFit/>
          </a:bodyPr>
          <a:lstStyle/>
          <a:p>
            <a:pPr marL="12700">
              <a:lnSpc>
                <a:spcPts val="1410"/>
              </a:lnSpc>
            </a:pPr>
            <a:r>
              <a:rPr lang="en-IN" spc="-10" dirty="0"/>
              <a:t>05</a:t>
            </a:r>
            <a:r>
              <a:rPr spc="-10" dirty="0"/>
              <a:t>-1</a:t>
            </a:r>
            <a:r>
              <a:rPr lang="en-US" spc="-10" dirty="0"/>
              <a:t>2</a:t>
            </a:r>
            <a:r>
              <a:rPr spc="-10" dirty="0"/>
              <a:t>-</a:t>
            </a:r>
            <a:r>
              <a:rPr spc="-20" dirty="0"/>
              <a:t>202</a:t>
            </a:r>
            <a:r>
              <a:rPr lang="en-US" spc="-20" dirty="0"/>
              <a:t>5</a:t>
            </a:r>
            <a:endParaRPr spc="-20" dirty="0"/>
          </a:p>
        </p:txBody>
      </p:sp>
      <p:sp>
        <p:nvSpPr>
          <p:cNvPr id="5" name="object 5"/>
          <p:cNvSpPr txBox="1"/>
          <p:nvPr/>
        </p:nvSpPr>
        <p:spPr>
          <a:xfrm>
            <a:off x="4429378" y="6451049"/>
            <a:ext cx="911225" cy="359073"/>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p>
          <a:p>
            <a:pPr marL="12700">
              <a:lnSpc>
                <a:spcPts val="1410"/>
              </a:lnSpc>
            </a:pPr>
            <a:endParaRPr sz="1200" dirty="0">
              <a:latin typeface="Times New Roman"/>
              <a:cs typeface="Times New Roman"/>
            </a:endParaRPr>
          </a:p>
        </p:txBody>
      </p:sp>
      <p:sp>
        <p:nvSpPr>
          <p:cNvPr id="6" name="object 6"/>
          <p:cNvSpPr txBox="1">
            <a:spLocks noGrp="1"/>
          </p:cNvSpPr>
          <p:nvPr>
            <p:ph type="ftr" sz="quarter" idx="5"/>
          </p:nvPr>
        </p:nvSpPr>
        <p:spPr>
          <a:xfrm>
            <a:off x="5505148" y="6451049"/>
            <a:ext cx="1124252"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p:cNvSpPr txBox="1"/>
          <p:nvPr/>
        </p:nvSpPr>
        <p:spPr>
          <a:xfrm>
            <a:off x="6881879"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35</a:t>
            </a:fld>
            <a:endParaRPr spc="-25" dirty="0"/>
          </a:p>
        </p:txBody>
      </p:sp>
      <p:sp>
        <p:nvSpPr>
          <p:cNvPr id="3" name="TextBox 2">
            <a:extLst>
              <a:ext uri="{FF2B5EF4-FFF2-40B4-BE49-F238E27FC236}">
                <a16:creationId xmlns:a16="http://schemas.microsoft.com/office/drawing/2014/main" id="{CEB5091C-A763-E274-7952-9F0EEACC9868}"/>
              </a:ext>
            </a:extLst>
          </p:cNvPr>
          <p:cNvSpPr txBox="1"/>
          <p:nvPr/>
        </p:nvSpPr>
        <p:spPr>
          <a:xfrm>
            <a:off x="871474" y="1295400"/>
            <a:ext cx="10634726" cy="5416868"/>
          </a:xfrm>
          <a:prstGeom prst="rect">
            <a:avLst/>
          </a:prstGeom>
          <a:noFill/>
        </p:spPr>
        <p:txBody>
          <a:bodyPr wrap="square" rtlCol="0">
            <a:spAutoFit/>
          </a:bodyPr>
          <a:lstStyle/>
          <a:p>
            <a:pPr marL="241300" indent="-228600">
              <a:lnSpc>
                <a:spcPct val="100000"/>
              </a:lnSpc>
              <a:spcBef>
                <a:spcPts val="780"/>
              </a:spcBef>
              <a:buFont typeface="Arial MT"/>
              <a:buChar char="•"/>
              <a:tabLst>
                <a:tab pos="241300" algn="l"/>
              </a:tabLst>
            </a:pPr>
            <a:r>
              <a:rPr lang="en-US" sz="2600" dirty="0">
                <a:latin typeface="Times New Roman"/>
                <a:cs typeface="Times New Roman"/>
              </a:rPr>
              <a:t>Grateful to the college management and project guide for their constant guidance and encouragement.</a:t>
            </a:r>
          </a:p>
          <a:p>
            <a:pPr marL="241300" indent="-228600">
              <a:lnSpc>
                <a:spcPct val="100000"/>
              </a:lnSpc>
              <a:spcBef>
                <a:spcPts val="780"/>
              </a:spcBef>
              <a:buFont typeface="Arial MT"/>
              <a:buChar char="•"/>
              <a:tabLst>
                <a:tab pos="241300" algn="l"/>
              </a:tabLst>
            </a:pPr>
            <a:r>
              <a:rPr lang="en-US" sz="2600" dirty="0">
                <a:latin typeface="Times New Roman"/>
                <a:cs typeface="Times New Roman"/>
              </a:rPr>
              <a:t>Thanks to all team members and faculty for their valuable support and technical assistance.</a:t>
            </a:r>
          </a:p>
          <a:p>
            <a:pPr marL="241300" indent="-228600">
              <a:lnSpc>
                <a:spcPct val="100000"/>
              </a:lnSpc>
              <a:spcBef>
                <a:spcPts val="780"/>
              </a:spcBef>
              <a:buFont typeface="Arial MT"/>
              <a:buChar char="•"/>
              <a:tabLst>
                <a:tab pos="241300" algn="l"/>
              </a:tabLst>
            </a:pPr>
            <a:r>
              <a:rPr lang="en-US" sz="2600" dirty="0">
                <a:latin typeface="Times New Roman"/>
                <a:cs typeface="Times New Roman"/>
              </a:rPr>
              <a:t>Sincere appreciation to the conference committee for the opportunity to present this research work.</a:t>
            </a:r>
          </a:p>
          <a:p>
            <a:pPr marL="241300" indent="-228600">
              <a:lnSpc>
                <a:spcPct val="100000"/>
              </a:lnSpc>
              <a:spcBef>
                <a:spcPts val="780"/>
              </a:spcBef>
              <a:buFont typeface="Arial MT"/>
              <a:buChar char="•"/>
              <a:tabLst>
                <a:tab pos="241300" algn="l"/>
              </a:tabLst>
            </a:pPr>
            <a:r>
              <a:rPr lang="en-US" sz="2600" dirty="0">
                <a:latin typeface="Times New Roman"/>
                <a:cs typeface="Times New Roman"/>
              </a:rPr>
              <a:t>For further inquiries, contact:</a:t>
            </a:r>
          </a:p>
          <a:p>
            <a:pPr algn="ctr"/>
            <a:r>
              <a:rPr lang="en-US" sz="1800" dirty="0">
                <a:latin typeface="Times New Roman"/>
                <a:cs typeface="Times New Roman"/>
                <a:hlinkClick r:id="rId2"/>
              </a:rPr>
              <a:t>sireeshamoturi@gmail.com</a:t>
            </a:r>
            <a:endParaRPr lang="en-US" sz="1800" dirty="0">
              <a:latin typeface="Times New Roman"/>
              <a:cs typeface="Times New Roman"/>
            </a:endParaRPr>
          </a:p>
          <a:p>
            <a:pPr algn="ctr"/>
            <a:r>
              <a:rPr lang="en-US" dirty="0">
                <a:latin typeface="Times New Roman"/>
                <a:cs typeface="Times New Roman"/>
                <a:hlinkClick r:id="rId3"/>
              </a:rPr>
              <a:t>abburi.ramesh@gmail.com</a:t>
            </a:r>
            <a:endParaRPr lang="en-US" dirty="0">
              <a:latin typeface="Times New Roman"/>
              <a:cs typeface="Times New Roman"/>
            </a:endParaRPr>
          </a:p>
          <a:p>
            <a:pPr algn="ctr"/>
            <a:r>
              <a:rPr lang="en-IN" dirty="0">
                <a:latin typeface="Times New Roman" panose="02020603050405020304" pitchFamily="18" charset="0"/>
                <a:cs typeface="Times New Roman" panose="02020603050405020304" pitchFamily="18" charset="0"/>
                <a:hlinkClick r:id="rId4"/>
              </a:rPr>
              <a:t>johnwesleykambhampati@gmail.com</a:t>
            </a:r>
            <a:endParaRPr lang="en-IN"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hlinkClick r:id="rId5"/>
              </a:rPr>
              <a:t>manojkumarvinnakota@gmail.com</a:t>
            </a:r>
            <a:endParaRPr lang="en-IN"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hlinkClick r:id="rId6"/>
              </a:rPr>
              <a:t>sharif55167849@gmail.com</a:t>
            </a:r>
            <a:endParaRPr lang="en-IN"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hlinkClick r:id="rId7"/>
              </a:rPr>
              <a:t>anilkumarbokkisam820@gmail.com</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7CDA2-C76B-EF38-4E56-99B9679A85EC}"/>
            </a:ext>
          </a:extLst>
        </p:cNvPr>
        <p:cNvGrpSpPr/>
        <p:nvPr/>
      </p:nvGrpSpPr>
      <p:grpSpPr>
        <a:xfrm>
          <a:off x="0" y="0"/>
          <a:ext cx="0" cy="0"/>
          <a:chOff x="0" y="0"/>
          <a:chExt cx="0" cy="0"/>
        </a:xfrm>
      </p:grpSpPr>
      <p:sp>
        <p:nvSpPr>
          <p:cNvPr id="4" name="object 4">
            <a:extLst>
              <a:ext uri="{FF2B5EF4-FFF2-40B4-BE49-F238E27FC236}">
                <a16:creationId xmlns:a16="http://schemas.microsoft.com/office/drawing/2014/main" id="{D88D506A-CEFA-46C4-BD47-8A96E510366B}"/>
              </a:ext>
            </a:extLst>
          </p:cNvPr>
          <p:cNvSpPr txBox="1">
            <a:spLocks noGrp="1"/>
          </p:cNvSpPr>
          <p:nvPr>
            <p:ph type="dt" sz="half" idx="6"/>
          </p:nvPr>
        </p:nvSpPr>
        <p:spPr>
          <a:xfrm>
            <a:off x="917575" y="6451049"/>
            <a:ext cx="911225" cy="179536"/>
          </a:xfrm>
          <a:prstGeom prst="rect">
            <a:avLst/>
          </a:prstGeom>
        </p:spPr>
        <p:txBody>
          <a:bodyPr vert="horz" wrap="square" lIns="0" tIns="0" rIns="0" bIns="0" rtlCol="0">
            <a:spAutoFit/>
          </a:bodyPr>
          <a:lstStyle/>
          <a:p>
            <a:pPr marL="12700">
              <a:lnSpc>
                <a:spcPts val="1410"/>
              </a:lnSpc>
            </a:pPr>
            <a:r>
              <a:rPr lang="en-IN" spc="-10" dirty="0"/>
              <a:t>05</a:t>
            </a:r>
            <a:r>
              <a:rPr spc="-10" dirty="0"/>
              <a:t>-1</a:t>
            </a:r>
            <a:r>
              <a:rPr lang="en-US" spc="-10" dirty="0"/>
              <a:t>2</a:t>
            </a:r>
            <a:r>
              <a:rPr spc="-10" dirty="0"/>
              <a:t>-</a:t>
            </a:r>
            <a:r>
              <a:rPr spc="-20" dirty="0"/>
              <a:t>202</a:t>
            </a:r>
            <a:r>
              <a:rPr lang="en-US" spc="-20" dirty="0"/>
              <a:t>5</a:t>
            </a:r>
            <a:endParaRPr spc="-20" dirty="0"/>
          </a:p>
        </p:txBody>
      </p:sp>
      <p:sp>
        <p:nvSpPr>
          <p:cNvPr id="5" name="object 5">
            <a:extLst>
              <a:ext uri="{FF2B5EF4-FFF2-40B4-BE49-F238E27FC236}">
                <a16:creationId xmlns:a16="http://schemas.microsoft.com/office/drawing/2014/main" id="{A9FBF089-C3F5-B3BA-C094-AC385BE6F02C}"/>
              </a:ext>
            </a:extLst>
          </p:cNvPr>
          <p:cNvSpPr txBox="1"/>
          <p:nvPr/>
        </p:nvSpPr>
        <p:spPr>
          <a:xfrm>
            <a:off x="4429378" y="6451049"/>
            <a:ext cx="911225" cy="359073"/>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p>
          <a:p>
            <a:pPr marL="12700">
              <a:lnSpc>
                <a:spcPts val="1410"/>
              </a:lnSpc>
            </a:pPr>
            <a:endParaRPr sz="1200" dirty="0">
              <a:latin typeface="Times New Roman"/>
              <a:cs typeface="Times New Roman"/>
            </a:endParaRPr>
          </a:p>
        </p:txBody>
      </p:sp>
      <p:sp>
        <p:nvSpPr>
          <p:cNvPr id="6" name="object 6">
            <a:extLst>
              <a:ext uri="{FF2B5EF4-FFF2-40B4-BE49-F238E27FC236}">
                <a16:creationId xmlns:a16="http://schemas.microsoft.com/office/drawing/2014/main" id="{2586CAC9-25FC-0E54-50DA-A00D6A050256}"/>
              </a:ext>
            </a:extLst>
          </p:cNvPr>
          <p:cNvSpPr txBox="1">
            <a:spLocks noGrp="1"/>
          </p:cNvSpPr>
          <p:nvPr>
            <p:ph type="ftr" sz="quarter" idx="5"/>
          </p:nvPr>
        </p:nvSpPr>
        <p:spPr>
          <a:xfrm>
            <a:off x="5505148" y="6451049"/>
            <a:ext cx="1124252"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a:extLst>
              <a:ext uri="{FF2B5EF4-FFF2-40B4-BE49-F238E27FC236}">
                <a16:creationId xmlns:a16="http://schemas.microsoft.com/office/drawing/2014/main" id="{C86A39DD-E4A6-B629-0F08-A7774F42D6AF}"/>
              </a:ext>
            </a:extLst>
          </p:cNvPr>
          <p:cNvSpPr txBox="1"/>
          <p:nvPr/>
        </p:nvSpPr>
        <p:spPr>
          <a:xfrm>
            <a:off x="6881879"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a:extLst>
              <a:ext uri="{FF2B5EF4-FFF2-40B4-BE49-F238E27FC236}">
                <a16:creationId xmlns:a16="http://schemas.microsoft.com/office/drawing/2014/main" id="{AAC7CC7C-8BC7-6FAF-AF9B-13AA5E90246A}"/>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36</a:t>
            </a:fld>
            <a:endParaRPr spc="-25" dirty="0"/>
          </a:p>
        </p:txBody>
      </p:sp>
      <p:pic>
        <p:nvPicPr>
          <p:cNvPr id="10" name="Picture 9">
            <a:extLst>
              <a:ext uri="{FF2B5EF4-FFF2-40B4-BE49-F238E27FC236}">
                <a16:creationId xmlns:a16="http://schemas.microsoft.com/office/drawing/2014/main" id="{DDB1D5A3-4A0F-A38C-DE2D-8B2E075E3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00" y="1063016"/>
            <a:ext cx="7239000" cy="4826000"/>
          </a:xfrm>
          <a:prstGeom prst="rect">
            <a:avLst/>
          </a:prstGeom>
        </p:spPr>
      </p:pic>
    </p:spTree>
    <p:extLst>
      <p:ext uri="{BB962C8B-B14F-4D97-AF65-F5344CB8AC3E}">
        <p14:creationId xmlns:p14="http://schemas.microsoft.com/office/powerpoint/2010/main" val="3316081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3703320">
              <a:lnSpc>
                <a:spcPct val="100000"/>
              </a:lnSpc>
              <a:spcBef>
                <a:spcPts val="130"/>
              </a:spcBef>
            </a:pPr>
            <a:r>
              <a:rPr spc="-10" dirty="0"/>
              <a:t>ABSTRACT</a:t>
            </a:r>
          </a:p>
        </p:txBody>
      </p:sp>
      <p:sp>
        <p:nvSpPr>
          <p:cNvPr id="4" name="object 4"/>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p:cNvSpPr txBox="1"/>
          <p:nvPr/>
        </p:nvSpPr>
        <p:spPr>
          <a:xfrm>
            <a:off x="4429378" y="6451049"/>
            <a:ext cx="9046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p:cNvSpPr txBox="1">
            <a:spLocks noGrp="1"/>
          </p:cNvSpPr>
          <p:nvPr>
            <p:ph type="ftr" sz="quarter" idx="5"/>
          </p:nvPr>
        </p:nvSpPr>
        <p:spPr>
          <a:xfrm>
            <a:off x="5505148" y="6451050"/>
            <a:ext cx="1223010"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p:cNvSpPr txBox="1"/>
          <p:nvPr/>
        </p:nvSpPr>
        <p:spPr>
          <a:xfrm>
            <a:off x="6938549" y="6436275"/>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4</a:t>
            </a:fld>
            <a:endParaRPr spc="-25" dirty="0"/>
          </a:p>
        </p:txBody>
      </p:sp>
      <p:sp>
        <p:nvSpPr>
          <p:cNvPr id="3" name="object 3"/>
          <p:cNvSpPr txBox="1"/>
          <p:nvPr/>
        </p:nvSpPr>
        <p:spPr>
          <a:xfrm>
            <a:off x="838200" y="1483468"/>
            <a:ext cx="10972800" cy="3910045"/>
          </a:xfrm>
          <a:prstGeom prst="rect">
            <a:avLst/>
          </a:prstGeom>
        </p:spPr>
        <p:txBody>
          <a:bodyPr vert="horz" wrap="square" lIns="0" tIns="16510" rIns="0" bIns="0" rtlCol="0">
            <a:spAutoFit/>
          </a:bodyPr>
          <a:lstStyle/>
          <a:p>
            <a:pPr marL="241300" indent="-228600">
              <a:lnSpc>
                <a:spcPct val="100000"/>
              </a:lnSpc>
              <a:spcBef>
                <a:spcPts val="130"/>
              </a:spcBef>
              <a:buFont typeface="Arial MT"/>
              <a:buChar char="•"/>
              <a:tabLst>
                <a:tab pos="241300" algn="l"/>
              </a:tabLst>
            </a:pPr>
            <a:r>
              <a:rPr lang="en-US" sz="2300" dirty="0">
                <a:latin typeface="Times New Roman" panose="02020603050405020304" pitchFamily="18" charset="0"/>
                <a:cs typeface="Times New Roman" panose="02020603050405020304" pitchFamily="18" charset="0"/>
              </a:rPr>
              <a:t>In agriculture, quality grading and classifying fruits are vital but pose challenges due to differing fruit appearances and an uneven distribution of classes. Existing solutions tend to focus on solving each of these problems, which affects the overall efficiency of the system. This paper proposes a dualstage framework based deep learning system for the integration of these two tasks. For classification of six fruit categories in the FruitNet dataset, a ConvNeXt-Tiny model pretrained on ImageNet is used, and an EfficientNetV2-B0 model that has undergone same-domain transfer learning is used for quality level grading (good, average, poor). AugMix, CutMix, and MixUp advanced augmentations are applied to enhance the robustness.With an overall accuracy of 99.9%, the proposed system is superior to the existing approaches. Additionally, its modular and lightweight architecture allows for real-time agricultural automation even on devices with limited resources.</a:t>
            </a:r>
            <a:endParaRPr sz="23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989580">
              <a:lnSpc>
                <a:spcPct val="100000"/>
              </a:lnSpc>
              <a:spcBef>
                <a:spcPts val="130"/>
              </a:spcBef>
            </a:pPr>
            <a:r>
              <a:rPr spc="-10" dirty="0"/>
              <a:t>INTRODUCTION</a:t>
            </a:r>
          </a:p>
        </p:txBody>
      </p:sp>
      <p:sp>
        <p:nvSpPr>
          <p:cNvPr id="4" name="object 4"/>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p:cNvSpPr txBox="1"/>
          <p:nvPr/>
        </p:nvSpPr>
        <p:spPr>
          <a:xfrm>
            <a:off x="4429378" y="6451049"/>
            <a:ext cx="9046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r>
              <a:rPr sz="1200" spc="-25" dirty="0">
                <a:solidFill>
                  <a:srgbClr val="888888"/>
                </a:solidFill>
                <a:latin typeface="Times New Roman"/>
                <a:cs typeface="Times New Roman"/>
              </a:rPr>
              <a:t>.</a:t>
            </a:r>
            <a:endParaRPr sz="1200" dirty="0">
              <a:latin typeface="Times New Roman"/>
              <a:cs typeface="Times New Roman"/>
            </a:endParaRPr>
          </a:p>
        </p:txBody>
      </p:sp>
      <p:sp>
        <p:nvSpPr>
          <p:cNvPr id="6" name="object 6"/>
          <p:cNvSpPr txBox="1">
            <a:spLocks noGrp="1"/>
          </p:cNvSpPr>
          <p:nvPr>
            <p:ph type="ftr" sz="quarter" idx="5"/>
          </p:nvPr>
        </p:nvSpPr>
        <p:spPr>
          <a:xfrm>
            <a:off x="5505148" y="6451049"/>
            <a:ext cx="1124252"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p:cNvSpPr txBox="1"/>
          <p:nvPr/>
        </p:nvSpPr>
        <p:spPr>
          <a:xfrm>
            <a:off x="6910958" y="6443662"/>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5</a:t>
            </a:fld>
            <a:endParaRPr spc="-25" dirty="0"/>
          </a:p>
        </p:txBody>
      </p:sp>
      <p:sp>
        <p:nvSpPr>
          <p:cNvPr id="3" name="object 3"/>
          <p:cNvSpPr txBox="1"/>
          <p:nvPr/>
        </p:nvSpPr>
        <p:spPr>
          <a:xfrm>
            <a:off x="778636" y="1459939"/>
            <a:ext cx="10634726" cy="5170646"/>
          </a:xfrm>
          <a:prstGeom prst="rect">
            <a:avLst/>
          </a:prstGeom>
        </p:spPr>
        <p:txBody>
          <a:bodyPr vert="horz" wrap="square" lIns="0" tIns="99060" rIns="0" bIns="0" rtlCol="0">
            <a:spAutoFit/>
          </a:bodyPr>
          <a:lstStyle/>
          <a:p>
            <a:pPr marL="12700">
              <a:lnSpc>
                <a:spcPct val="100000"/>
              </a:lnSpc>
              <a:spcBef>
                <a:spcPts val="780"/>
              </a:spcBef>
              <a:tabLst>
                <a:tab pos="241300" algn="l"/>
              </a:tabLst>
            </a:pPr>
            <a:r>
              <a:rPr sz="2800" b="1" dirty="0">
                <a:latin typeface="Times New Roman"/>
                <a:cs typeface="Times New Roman"/>
              </a:rPr>
              <a:t>Brief</a:t>
            </a:r>
            <a:r>
              <a:rPr sz="2800" b="1" spc="95" dirty="0">
                <a:latin typeface="Times New Roman"/>
                <a:cs typeface="Times New Roman"/>
              </a:rPr>
              <a:t> </a:t>
            </a:r>
            <a:r>
              <a:rPr sz="2800" b="1" dirty="0">
                <a:latin typeface="Times New Roman"/>
                <a:cs typeface="Times New Roman"/>
              </a:rPr>
              <a:t>introduction</a:t>
            </a:r>
            <a:r>
              <a:rPr sz="2800" b="1" spc="80" dirty="0">
                <a:latin typeface="Times New Roman"/>
                <a:cs typeface="Times New Roman"/>
              </a:rPr>
              <a:t> </a:t>
            </a:r>
            <a:r>
              <a:rPr sz="2800" b="1" dirty="0">
                <a:latin typeface="Times New Roman"/>
                <a:cs typeface="Times New Roman"/>
              </a:rPr>
              <a:t>to</a:t>
            </a:r>
            <a:r>
              <a:rPr sz="2800" b="1" spc="80" dirty="0">
                <a:latin typeface="Times New Roman"/>
                <a:cs typeface="Times New Roman"/>
              </a:rPr>
              <a:t> </a:t>
            </a:r>
            <a:r>
              <a:rPr sz="2800" b="1" dirty="0">
                <a:latin typeface="Times New Roman"/>
                <a:cs typeface="Times New Roman"/>
              </a:rPr>
              <a:t>the</a:t>
            </a:r>
            <a:r>
              <a:rPr sz="2800" b="1" spc="85" dirty="0">
                <a:latin typeface="Times New Roman"/>
                <a:cs typeface="Times New Roman"/>
              </a:rPr>
              <a:t> </a:t>
            </a:r>
            <a:r>
              <a:rPr sz="2800" b="1" spc="-10" dirty="0">
                <a:latin typeface="Times New Roman"/>
                <a:cs typeface="Times New Roman"/>
              </a:rPr>
              <a:t>project</a:t>
            </a:r>
            <a:endParaRPr lang="en-IN" sz="2800" b="1" spc="-10" dirty="0">
              <a:latin typeface="Times New Roman"/>
              <a:cs typeface="Times New Roman"/>
            </a:endParaRPr>
          </a:p>
          <a:p>
            <a:pPr marL="469900" indent="-457200">
              <a:lnSpc>
                <a:spcPct val="100000"/>
              </a:lnSpc>
              <a:spcBef>
                <a:spcPts val="780"/>
              </a:spcBef>
              <a:buFont typeface="Arial" panose="020B0604020202020204" pitchFamily="34" charset="0"/>
              <a:buChar char="•"/>
              <a:tabLst>
                <a:tab pos="241300" algn="l"/>
              </a:tabLst>
            </a:pPr>
            <a:endParaRPr lang="en-US" sz="2600" dirty="0">
              <a:latin typeface="Times New Roman" panose="02020603050405020304" pitchFamily="18" charset="0"/>
              <a:cs typeface="Times New Roman" panose="02020603050405020304" pitchFamily="18" charset="0"/>
            </a:endParaRPr>
          </a:p>
          <a:p>
            <a:pPr marL="469900" indent="-457200">
              <a:lnSpc>
                <a:spcPct val="100000"/>
              </a:lnSpc>
              <a:spcBef>
                <a:spcPts val="780"/>
              </a:spcBef>
              <a:buFont typeface="Arial" panose="020B0604020202020204" pitchFamily="34" charset="0"/>
              <a:buChar char="•"/>
              <a:tabLst>
                <a:tab pos="241300" algn="l"/>
              </a:tabLst>
            </a:pPr>
            <a:r>
              <a:rPr lang="en-US" sz="2600" dirty="0">
                <a:latin typeface="Times New Roman" panose="02020603050405020304" pitchFamily="18" charset="0"/>
                <a:cs typeface="Times New Roman" panose="02020603050405020304" pitchFamily="18" charset="0"/>
              </a:rPr>
              <a:t>Fruit quality assessment plays a vital role in agriculture and supply chains.</a:t>
            </a:r>
            <a:r>
              <a:rPr lang="en-IN" sz="2600" spc="-10" dirty="0">
                <a:latin typeface="Times New Roman" panose="02020603050405020304" pitchFamily="18" charset="0"/>
                <a:cs typeface="Times New Roman" panose="02020603050405020304" pitchFamily="18" charset="0"/>
              </a:rPr>
              <a:t>    </a:t>
            </a:r>
          </a:p>
          <a:p>
            <a:pPr marL="469900" indent="-457200">
              <a:lnSpc>
                <a:spcPct val="100000"/>
              </a:lnSpc>
              <a:spcBef>
                <a:spcPts val="780"/>
              </a:spcBef>
              <a:buFont typeface="Arial" panose="020B0604020202020204" pitchFamily="34" charset="0"/>
              <a:buChar char="•"/>
              <a:tabLst>
                <a:tab pos="241300" algn="l"/>
              </a:tabLst>
            </a:pPr>
            <a:r>
              <a:rPr lang="en-US" sz="2600" dirty="0">
                <a:latin typeface="Times New Roman" panose="02020603050405020304" pitchFamily="18" charset="0"/>
                <a:cs typeface="Times New Roman" panose="02020603050405020304" pitchFamily="18" charset="0"/>
              </a:rPr>
              <a:t>Traditional image processing techniques struggle with variations in lighting, texture, and shape.</a:t>
            </a:r>
          </a:p>
          <a:p>
            <a:pPr marL="469900" indent="-457200">
              <a:lnSpc>
                <a:spcPct val="100000"/>
              </a:lnSpc>
              <a:spcBef>
                <a:spcPts val="780"/>
              </a:spcBef>
              <a:buFont typeface="Arial" panose="020B0604020202020204" pitchFamily="34" charset="0"/>
              <a:buChar char="•"/>
              <a:tabLst>
                <a:tab pos="241300" algn="l"/>
              </a:tabLst>
            </a:pPr>
            <a:r>
              <a:rPr lang="en-US" sz="2600" dirty="0">
                <a:latin typeface="Times New Roman" panose="02020603050405020304" pitchFamily="18" charset="0"/>
                <a:cs typeface="Times New Roman" panose="02020603050405020304" pitchFamily="18" charset="0"/>
              </a:rPr>
              <a:t>Deep learning models such as </a:t>
            </a:r>
            <a:r>
              <a:rPr lang="en-US" sz="2600" b="1" dirty="0">
                <a:latin typeface="Times New Roman" panose="02020603050405020304" pitchFamily="18" charset="0"/>
                <a:cs typeface="Times New Roman" panose="02020603050405020304" pitchFamily="18" charset="0"/>
              </a:rPr>
              <a:t>ConvNeXt-Tiny</a:t>
            </a:r>
            <a:r>
              <a:rPr lang="en-US" sz="2600" dirty="0">
                <a:latin typeface="Times New Roman" panose="02020603050405020304" pitchFamily="18" charset="0"/>
                <a:cs typeface="Times New Roman" panose="02020603050405020304" pitchFamily="18" charset="0"/>
              </a:rPr>
              <a:t> and </a:t>
            </a:r>
            <a:r>
              <a:rPr lang="en-US" sz="2600" b="1" dirty="0">
                <a:latin typeface="Times New Roman" panose="02020603050405020304" pitchFamily="18" charset="0"/>
                <a:cs typeface="Times New Roman" panose="02020603050405020304" pitchFamily="18" charset="0"/>
              </a:rPr>
              <a:t>EfficientNetV2-B0</a:t>
            </a:r>
            <a:r>
              <a:rPr lang="en-US" sz="2600" dirty="0">
                <a:latin typeface="Times New Roman" panose="02020603050405020304" pitchFamily="18" charset="0"/>
                <a:cs typeface="Times New Roman" panose="02020603050405020304" pitchFamily="18" charset="0"/>
              </a:rPr>
              <a:t> are integrated to classify fruit types and grade their quality (good, average, poor).</a:t>
            </a:r>
            <a:r>
              <a:rPr lang="en-IN" sz="2600" spc="-10" dirty="0">
                <a:latin typeface="Times New Roman" panose="02020603050405020304" pitchFamily="18" charset="0"/>
                <a:cs typeface="Times New Roman" panose="02020603050405020304" pitchFamily="18" charset="0"/>
              </a:rPr>
              <a:t>     </a:t>
            </a:r>
          </a:p>
          <a:p>
            <a:pPr marL="469900" indent="-457200">
              <a:lnSpc>
                <a:spcPct val="100000"/>
              </a:lnSpc>
              <a:spcBef>
                <a:spcPts val="780"/>
              </a:spcBef>
              <a:buFont typeface="Arial" panose="020B0604020202020204" pitchFamily="34" charset="0"/>
              <a:buChar char="•"/>
              <a:tabLst>
                <a:tab pos="241300" algn="l"/>
              </a:tabLst>
            </a:pPr>
            <a:r>
              <a:rPr lang="en-US" sz="2600" dirty="0">
                <a:latin typeface="Times New Roman" panose="02020603050405020304" pitchFamily="18" charset="0"/>
                <a:cs typeface="Times New Roman" panose="02020603050405020304" pitchFamily="18" charset="0"/>
              </a:rPr>
              <a:t>The system achieves </a:t>
            </a:r>
            <a:r>
              <a:rPr lang="en-US" sz="2600" b="1" dirty="0">
                <a:latin typeface="Times New Roman" panose="02020603050405020304" pitchFamily="18" charset="0"/>
                <a:cs typeface="Times New Roman" panose="02020603050405020304" pitchFamily="18" charset="0"/>
              </a:rPr>
              <a:t>99.9% accuracy</a:t>
            </a:r>
            <a:r>
              <a:rPr lang="en-US" sz="2600" dirty="0">
                <a:latin typeface="Times New Roman" panose="02020603050405020304" pitchFamily="18" charset="0"/>
                <a:cs typeface="Times New Roman" panose="02020603050405020304" pitchFamily="18" charset="0"/>
              </a:rPr>
              <a:t>, making it suitable for real-world agricultural automation.</a:t>
            </a:r>
            <a:endParaRPr lang="en-IN" sz="2600" spc="-10" dirty="0">
              <a:latin typeface="Times New Roman" panose="02020603050405020304" pitchFamily="18" charset="0"/>
              <a:cs typeface="Times New Roman" panose="02020603050405020304" pitchFamily="18" charset="0"/>
            </a:endParaRPr>
          </a:p>
          <a:p>
            <a:pPr marL="12700">
              <a:lnSpc>
                <a:spcPct val="100000"/>
              </a:lnSpc>
              <a:spcBef>
                <a:spcPts val="780"/>
              </a:spcBef>
              <a:tabLst>
                <a:tab pos="241300" algn="l"/>
              </a:tabLst>
            </a:pPr>
            <a:endParaRPr sz="2750" dirty="0">
              <a:latin typeface="Times New Roman"/>
              <a:cs typeface="Times New Roman"/>
            </a:endParaRPr>
          </a:p>
        </p:txBody>
      </p:sp>
      <p:sp>
        <p:nvSpPr>
          <p:cNvPr id="9" name="AutoShape 2" descr="Generated image">
            <a:extLst>
              <a:ext uri="{FF2B5EF4-FFF2-40B4-BE49-F238E27FC236}">
                <a16:creationId xmlns:a16="http://schemas.microsoft.com/office/drawing/2014/main" id="{01F24463-98C1-EFDE-5446-58E746936CCA}"/>
              </a:ext>
            </a:extLst>
          </p:cNvPr>
          <p:cNvSpPr>
            <a:spLocks noChangeAspect="1" noChangeArrowheads="1"/>
          </p:cNvSpPr>
          <p:nvPr/>
        </p:nvSpPr>
        <p:spPr bwMode="auto">
          <a:xfrm>
            <a:off x="5943600" y="1066800"/>
            <a:ext cx="2514600" cy="2514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A5D5FD2C-A64E-0B33-DA73-372DC81987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9361" y="-926216"/>
            <a:ext cx="2293878" cy="344081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B6FE8-90B3-E4B5-35A5-3C69EC7633D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C8B7A01-9BD3-62E8-A2D3-DA1CED1B43FA}"/>
              </a:ext>
            </a:extLst>
          </p:cNvPr>
          <p:cNvSpPr txBox="1">
            <a:spLocks noGrp="1"/>
          </p:cNvSpPr>
          <p:nvPr>
            <p:ph type="title"/>
          </p:nvPr>
        </p:nvSpPr>
        <p:spPr>
          <a:prstGeom prst="rect">
            <a:avLst/>
          </a:prstGeom>
        </p:spPr>
        <p:txBody>
          <a:bodyPr vert="horz" wrap="square" lIns="0" tIns="262889" rIns="0" bIns="0" rtlCol="0">
            <a:spAutoFit/>
          </a:bodyPr>
          <a:lstStyle/>
          <a:p>
            <a:pPr marL="2989580">
              <a:lnSpc>
                <a:spcPct val="100000"/>
              </a:lnSpc>
              <a:spcBef>
                <a:spcPts val="130"/>
              </a:spcBef>
            </a:pPr>
            <a:r>
              <a:rPr spc="-10" dirty="0"/>
              <a:t>INTRODUCTION</a:t>
            </a:r>
          </a:p>
        </p:txBody>
      </p:sp>
      <p:sp>
        <p:nvSpPr>
          <p:cNvPr id="4" name="object 4">
            <a:extLst>
              <a:ext uri="{FF2B5EF4-FFF2-40B4-BE49-F238E27FC236}">
                <a16:creationId xmlns:a16="http://schemas.microsoft.com/office/drawing/2014/main" id="{A57F60FC-502D-58CE-06BD-72D71A2E3A55}"/>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a:extLst>
              <a:ext uri="{FF2B5EF4-FFF2-40B4-BE49-F238E27FC236}">
                <a16:creationId xmlns:a16="http://schemas.microsoft.com/office/drawing/2014/main" id="{487D2506-CDF0-FA5B-06BF-8D46B01BBC1E}"/>
              </a:ext>
            </a:extLst>
          </p:cNvPr>
          <p:cNvSpPr txBox="1"/>
          <p:nvPr/>
        </p:nvSpPr>
        <p:spPr>
          <a:xfrm>
            <a:off x="4429378" y="6451049"/>
            <a:ext cx="9808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a:extLst>
              <a:ext uri="{FF2B5EF4-FFF2-40B4-BE49-F238E27FC236}">
                <a16:creationId xmlns:a16="http://schemas.microsoft.com/office/drawing/2014/main" id="{12F3F209-BDAB-FEBF-9C2F-43C7A85B3022}"/>
              </a:ext>
            </a:extLst>
          </p:cNvPr>
          <p:cNvSpPr txBox="1">
            <a:spLocks noGrp="1"/>
          </p:cNvSpPr>
          <p:nvPr>
            <p:ph type="ftr" sz="quarter" idx="5"/>
          </p:nvPr>
        </p:nvSpPr>
        <p:spPr>
          <a:xfrm>
            <a:off x="5505148" y="6451049"/>
            <a:ext cx="1223010"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a:extLst>
              <a:ext uri="{FF2B5EF4-FFF2-40B4-BE49-F238E27FC236}">
                <a16:creationId xmlns:a16="http://schemas.microsoft.com/office/drawing/2014/main" id="{CE25E412-8B2C-A011-E850-1F079E1777DE}"/>
              </a:ext>
            </a:extLst>
          </p:cNvPr>
          <p:cNvSpPr txBox="1"/>
          <p:nvPr/>
        </p:nvSpPr>
        <p:spPr>
          <a:xfrm>
            <a:off x="7121429" y="6436275"/>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a:extLst>
              <a:ext uri="{FF2B5EF4-FFF2-40B4-BE49-F238E27FC236}">
                <a16:creationId xmlns:a16="http://schemas.microsoft.com/office/drawing/2014/main" id="{2AC08DB9-B869-301E-A1FD-E0267A09E48B}"/>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6</a:t>
            </a:fld>
            <a:endParaRPr spc="-25" dirty="0"/>
          </a:p>
        </p:txBody>
      </p:sp>
      <p:sp>
        <p:nvSpPr>
          <p:cNvPr id="3" name="object 3">
            <a:extLst>
              <a:ext uri="{FF2B5EF4-FFF2-40B4-BE49-F238E27FC236}">
                <a16:creationId xmlns:a16="http://schemas.microsoft.com/office/drawing/2014/main" id="{2DC9A36B-3CAB-8DC6-21D3-3068AD9F9E67}"/>
              </a:ext>
            </a:extLst>
          </p:cNvPr>
          <p:cNvSpPr txBox="1"/>
          <p:nvPr/>
        </p:nvSpPr>
        <p:spPr>
          <a:xfrm>
            <a:off x="917574" y="1730873"/>
            <a:ext cx="10228961" cy="4360168"/>
          </a:xfrm>
          <a:prstGeom prst="rect">
            <a:avLst/>
          </a:prstGeom>
        </p:spPr>
        <p:txBody>
          <a:bodyPr vert="horz" wrap="square" lIns="0" tIns="99060" rIns="0" bIns="0" rtlCol="0">
            <a:spAutoFit/>
          </a:bodyPr>
          <a:lstStyle/>
          <a:p>
            <a:pPr marL="12700">
              <a:lnSpc>
                <a:spcPct val="100000"/>
              </a:lnSpc>
              <a:spcBef>
                <a:spcPts val="680"/>
              </a:spcBef>
              <a:tabLst>
                <a:tab pos="240665" algn="l"/>
              </a:tabLst>
            </a:pPr>
            <a:r>
              <a:rPr lang="en-US" sz="2800" b="1" dirty="0">
                <a:latin typeface="Times New Roman" panose="02020603050405020304" pitchFamily="18" charset="0"/>
                <a:cs typeface="Times New Roman" panose="02020603050405020304" pitchFamily="18" charset="0"/>
              </a:rPr>
              <a:t>Motivation</a:t>
            </a:r>
            <a:r>
              <a:rPr lang="en-US" sz="2800" b="1" spc="95"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behind</a:t>
            </a:r>
            <a:r>
              <a:rPr lang="en-US" sz="2800" b="1" spc="1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the</a:t>
            </a:r>
            <a:r>
              <a:rPr lang="en-US" sz="2800" b="1" spc="100" dirty="0">
                <a:latin typeface="Times New Roman" panose="02020603050405020304" pitchFamily="18" charset="0"/>
                <a:cs typeface="Times New Roman" panose="02020603050405020304" pitchFamily="18" charset="0"/>
              </a:rPr>
              <a:t> </a:t>
            </a:r>
            <a:r>
              <a:rPr lang="en-US" sz="2800" b="1" spc="-10" dirty="0">
                <a:latin typeface="Times New Roman" panose="02020603050405020304" pitchFamily="18" charset="0"/>
                <a:cs typeface="Times New Roman" panose="02020603050405020304" pitchFamily="18" charset="0"/>
              </a:rPr>
              <a:t>project</a:t>
            </a:r>
            <a:endParaRPr lang="en-US" sz="2800" b="1" dirty="0">
              <a:latin typeface="Times New Roman" panose="02020603050405020304" pitchFamily="18" charset="0"/>
              <a:cs typeface="Times New Roman" panose="02020603050405020304" pitchFamily="18" charset="0"/>
            </a:endParaRPr>
          </a:p>
          <a:p>
            <a:pPr marL="12700">
              <a:lnSpc>
                <a:spcPct val="100000"/>
              </a:lnSpc>
              <a:spcBef>
                <a:spcPts val="780"/>
              </a:spcBef>
              <a:tabLst>
                <a:tab pos="241300" algn="l"/>
              </a:tabLst>
            </a:pPr>
            <a:endParaRPr lang="en-IN" sz="2400" spc="-10" dirty="0">
              <a:latin typeface="Times New Roman"/>
              <a:cs typeface="Times New Roman"/>
            </a:endParaRPr>
          </a:p>
          <a:p>
            <a:pPr marL="241300" indent="-228600">
              <a:lnSpc>
                <a:spcPct val="100000"/>
              </a:lnSpc>
              <a:spcBef>
                <a:spcPts val="780"/>
              </a:spcBef>
              <a:buFont typeface="Arial MT"/>
              <a:buChar char="•"/>
              <a:tabLst>
                <a:tab pos="241300" algn="l"/>
              </a:tabLst>
            </a:pPr>
            <a:r>
              <a:rPr lang="en-US" sz="2400" dirty="0">
                <a:latin typeface="Times New Roman" panose="02020603050405020304" pitchFamily="18" charset="0"/>
                <a:cs typeface="Times New Roman" panose="02020603050405020304" pitchFamily="18" charset="0"/>
              </a:rPr>
              <a:t>Current fruit inspection methods are </a:t>
            </a:r>
            <a:r>
              <a:rPr lang="en-US" sz="2400" b="1" dirty="0">
                <a:latin typeface="Times New Roman" panose="02020603050405020304" pitchFamily="18" charset="0"/>
                <a:cs typeface="Times New Roman" panose="02020603050405020304" pitchFamily="18" charset="0"/>
              </a:rPr>
              <a:t>manual, time-consuming, and inconsistent</a:t>
            </a:r>
            <a:r>
              <a:rPr lang="en-US" sz="2400" dirty="0">
                <a:latin typeface="Times New Roman" panose="02020603050405020304" pitchFamily="18" charset="0"/>
                <a:cs typeface="Times New Roman" panose="02020603050405020304" pitchFamily="18" charset="0"/>
              </a:rPr>
              <a:t>.</a:t>
            </a:r>
          </a:p>
          <a:p>
            <a:pPr marL="241300" indent="-228600">
              <a:lnSpc>
                <a:spcPct val="100000"/>
              </a:lnSpc>
              <a:spcBef>
                <a:spcPts val="780"/>
              </a:spcBef>
              <a:buFont typeface="Arial MT"/>
              <a:buChar char="•"/>
              <a:tabLst>
                <a:tab pos="241300" algn="l"/>
              </a:tabLst>
            </a:pPr>
            <a:r>
              <a:rPr lang="en-US" sz="2400" dirty="0">
                <a:latin typeface="Times New Roman" panose="02020603050405020304" pitchFamily="18" charset="0"/>
                <a:cs typeface="Times New Roman" panose="02020603050405020304" pitchFamily="18" charset="0"/>
              </a:rPr>
              <a:t>Many existing systems handle </a:t>
            </a:r>
            <a:r>
              <a:rPr lang="en-US" sz="2400" b="1" dirty="0">
                <a:latin typeface="Times New Roman" panose="02020603050405020304" pitchFamily="18" charset="0"/>
                <a:cs typeface="Times New Roman" panose="02020603050405020304" pitchFamily="18" charset="0"/>
              </a:rPr>
              <a:t>only one fruit type</a:t>
            </a:r>
            <a:r>
              <a:rPr lang="en-US" sz="2400" dirty="0">
                <a:latin typeface="Times New Roman" panose="02020603050405020304" pitchFamily="18" charset="0"/>
                <a:cs typeface="Times New Roman" panose="02020603050405020304" pitchFamily="18" charset="0"/>
              </a:rPr>
              <a:t> or perform </a:t>
            </a:r>
            <a:r>
              <a:rPr lang="en-US" sz="2400" b="1" dirty="0">
                <a:latin typeface="Times New Roman" panose="02020603050405020304" pitchFamily="18" charset="0"/>
                <a:cs typeface="Times New Roman" panose="02020603050405020304" pitchFamily="18" charset="0"/>
              </a:rPr>
              <a:t>only classification</a:t>
            </a:r>
            <a:r>
              <a:rPr lang="en-US" sz="2400" dirty="0">
                <a:latin typeface="Times New Roman" panose="02020603050405020304" pitchFamily="18" charset="0"/>
                <a:cs typeface="Times New Roman" panose="02020603050405020304" pitchFamily="18" charset="0"/>
              </a:rPr>
              <a:t> without grading.</a:t>
            </a:r>
          </a:p>
          <a:p>
            <a:pPr marL="241300" indent="-228600">
              <a:lnSpc>
                <a:spcPct val="100000"/>
              </a:lnSpc>
              <a:spcBef>
                <a:spcPts val="780"/>
              </a:spcBef>
              <a:buFont typeface="Arial MT"/>
              <a:buChar char="•"/>
              <a:tabLst>
                <a:tab pos="241300" algn="l"/>
              </a:tabLst>
            </a:pPr>
            <a:r>
              <a:rPr lang="en-US" sz="2400" dirty="0">
                <a:latin typeface="Times New Roman" panose="02020603050405020304" pitchFamily="18" charset="0"/>
                <a:cs typeface="Times New Roman" panose="02020603050405020304" pitchFamily="18" charset="0"/>
              </a:rPr>
              <a:t>Need for a </a:t>
            </a:r>
            <a:r>
              <a:rPr lang="en-US" sz="2400" b="1" dirty="0">
                <a:latin typeface="Times New Roman" panose="02020603050405020304" pitchFamily="18" charset="0"/>
                <a:cs typeface="Times New Roman" panose="02020603050405020304" pitchFamily="18" charset="0"/>
              </a:rPr>
              <a:t>dual-stage deep learning system</a:t>
            </a:r>
            <a:r>
              <a:rPr lang="en-US" sz="2400" dirty="0">
                <a:latin typeface="Times New Roman" panose="02020603050405020304" pitchFamily="18" charset="0"/>
                <a:cs typeface="Times New Roman" panose="02020603050405020304" pitchFamily="18" charset="0"/>
              </a:rPr>
              <a:t> that can both </a:t>
            </a:r>
            <a:r>
              <a:rPr lang="en-US" sz="2400" b="1" dirty="0">
                <a:latin typeface="Times New Roman" panose="02020603050405020304" pitchFamily="18" charset="0"/>
                <a:cs typeface="Times New Roman" panose="02020603050405020304" pitchFamily="18" charset="0"/>
              </a:rPr>
              <a:t>classify and grade</a:t>
            </a:r>
            <a:r>
              <a:rPr lang="en-US" sz="2400" dirty="0">
                <a:latin typeface="Times New Roman" panose="02020603050405020304" pitchFamily="18" charset="0"/>
                <a:cs typeface="Times New Roman" panose="02020603050405020304" pitchFamily="18" charset="0"/>
              </a:rPr>
              <a:t> multiple fruits simultaneously.</a:t>
            </a:r>
          </a:p>
          <a:p>
            <a:pPr marL="241300" indent="-228600">
              <a:lnSpc>
                <a:spcPct val="100000"/>
              </a:lnSpc>
              <a:spcBef>
                <a:spcPts val="780"/>
              </a:spcBef>
              <a:buFont typeface="Arial MT"/>
              <a:buChar char="•"/>
              <a:tabLst>
                <a:tab pos="241300" algn="l"/>
              </a:tabLst>
            </a:pPr>
            <a:r>
              <a:rPr lang="en-US" sz="2400" dirty="0">
                <a:latin typeface="Times New Roman" panose="02020603050405020304" pitchFamily="18" charset="0"/>
                <a:cs typeface="Times New Roman" panose="02020603050405020304" pitchFamily="18" charset="0"/>
              </a:rPr>
              <a:t>Ensures </a:t>
            </a:r>
            <a:r>
              <a:rPr lang="en-US" sz="2400" b="1" dirty="0">
                <a:latin typeface="Times New Roman" panose="02020603050405020304" pitchFamily="18" charset="0"/>
                <a:cs typeface="Times New Roman" panose="02020603050405020304" pitchFamily="18" charset="0"/>
              </a:rPr>
              <a:t>fair pricing, better storage, and reduced food waste</a:t>
            </a:r>
            <a:r>
              <a:rPr lang="en-US" sz="2400" dirty="0">
                <a:latin typeface="Times New Roman" panose="02020603050405020304" pitchFamily="18" charset="0"/>
                <a:cs typeface="Times New Roman" panose="02020603050405020304" pitchFamily="18" charset="0"/>
              </a:rPr>
              <a:t> through automated quality control.</a:t>
            </a:r>
            <a:endParaRPr sz="2400" dirty="0">
              <a:latin typeface="Times New Roman" panose="02020603050405020304" pitchFamily="18" charset="0"/>
              <a:cs typeface="Times New Roman" panose="02020603050405020304" pitchFamily="18" charset="0"/>
            </a:endParaRPr>
          </a:p>
        </p:txBody>
      </p:sp>
      <p:sp>
        <p:nvSpPr>
          <p:cNvPr id="9" name="AutoShape 2" descr="Generated image">
            <a:extLst>
              <a:ext uri="{FF2B5EF4-FFF2-40B4-BE49-F238E27FC236}">
                <a16:creationId xmlns:a16="http://schemas.microsoft.com/office/drawing/2014/main" id="{55A4356F-D969-25AC-32E8-E0AC3969BD02}"/>
              </a:ext>
            </a:extLst>
          </p:cNvPr>
          <p:cNvSpPr>
            <a:spLocks noChangeAspect="1" noChangeArrowheads="1"/>
          </p:cNvSpPr>
          <p:nvPr/>
        </p:nvSpPr>
        <p:spPr bwMode="auto">
          <a:xfrm>
            <a:off x="5943600" y="1066800"/>
            <a:ext cx="2514600" cy="2514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6FBF689F-B1A7-01FA-D0C7-43C8F3EE04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9361" y="-926216"/>
            <a:ext cx="2293878" cy="3440816"/>
          </a:xfrm>
          <a:prstGeom prst="rect">
            <a:avLst/>
          </a:prstGeom>
        </p:spPr>
      </p:pic>
    </p:spTree>
    <p:extLst>
      <p:ext uri="{BB962C8B-B14F-4D97-AF65-F5344CB8AC3E}">
        <p14:creationId xmlns:p14="http://schemas.microsoft.com/office/powerpoint/2010/main" val="2673831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CCEC5-E839-E358-FBE1-A55D889A463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8CEC7C2-9933-F7C9-F393-185947E27C1D}"/>
              </a:ext>
            </a:extLst>
          </p:cNvPr>
          <p:cNvSpPr txBox="1">
            <a:spLocks noGrp="1"/>
          </p:cNvSpPr>
          <p:nvPr>
            <p:ph type="title"/>
          </p:nvPr>
        </p:nvSpPr>
        <p:spPr>
          <a:prstGeom prst="rect">
            <a:avLst/>
          </a:prstGeom>
        </p:spPr>
        <p:txBody>
          <a:bodyPr vert="horz" wrap="square" lIns="0" tIns="262889" rIns="0" bIns="0" rtlCol="0">
            <a:spAutoFit/>
          </a:bodyPr>
          <a:lstStyle/>
          <a:p>
            <a:pPr marL="2989580">
              <a:lnSpc>
                <a:spcPct val="100000"/>
              </a:lnSpc>
              <a:spcBef>
                <a:spcPts val="130"/>
              </a:spcBef>
            </a:pPr>
            <a:r>
              <a:rPr spc="-10" dirty="0"/>
              <a:t>INTRODUCTION</a:t>
            </a:r>
          </a:p>
        </p:txBody>
      </p:sp>
      <p:sp>
        <p:nvSpPr>
          <p:cNvPr id="4" name="object 4">
            <a:extLst>
              <a:ext uri="{FF2B5EF4-FFF2-40B4-BE49-F238E27FC236}">
                <a16:creationId xmlns:a16="http://schemas.microsoft.com/office/drawing/2014/main" id="{46CFBF1D-A986-8BC3-B731-8398B69C025E}"/>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a:extLst>
              <a:ext uri="{FF2B5EF4-FFF2-40B4-BE49-F238E27FC236}">
                <a16:creationId xmlns:a16="http://schemas.microsoft.com/office/drawing/2014/main" id="{DCC8257F-ECF6-B95B-DCAE-ADE7019AB0E3}"/>
              </a:ext>
            </a:extLst>
          </p:cNvPr>
          <p:cNvSpPr txBox="1"/>
          <p:nvPr/>
        </p:nvSpPr>
        <p:spPr>
          <a:xfrm>
            <a:off x="4429378" y="6451049"/>
            <a:ext cx="9808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a:extLst>
              <a:ext uri="{FF2B5EF4-FFF2-40B4-BE49-F238E27FC236}">
                <a16:creationId xmlns:a16="http://schemas.microsoft.com/office/drawing/2014/main" id="{2D951998-A2BB-DCD0-22C3-D8A25D15F396}"/>
              </a:ext>
            </a:extLst>
          </p:cNvPr>
          <p:cNvSpPr txBox="1">
            <a:spLocks noGrp="1"/>
          </p:cNvSpPr>
          <p:nvPr>
            <p:ph type="ftr" sz="quarter" idx="5"/>
          </p:nvPr>
        </p:nvSpPr>
        <p:spPr>
          <a:xfrm>
            <a:off x="5505148" y="6451048"/>
            <a:ext cx="1124252"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a:extLst>
              <a:ext uri="{FF2B5EF4-FFF2-40B4-BE49-F238E27FC236}">
                <a16:creationId xmlns:a16="http://schemas.microsoft.com/office/drawing/2014/main" id="{0FCF7610-3A66-E296-4EE0-957DC2E82D23}"/>
              </a:ext>
            </a:extLst>
          </p:cNvPr>
          <p:cNvSpPr txBox="1"/>
          <p:nvPr/>
        </p:nvSpPr>
        <p:spPr>
          <a:xfrm>
            <a:off x="7121429" y="6435724"/>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a:extLst>
              <a:ext uri="{FF2B5EF4-FFF2-40B4-BE49-F238E27FC236}">
                <a16:creationId xmlns:a16="http://schemas.microsoft.com/office/drawing/2014/main" id="{56CB780E-4E99-05BD-B8B9-89632686FCB2}"/>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7</a:t>
            </a:fld>
            <a:endParaRPr spc="-25" dirty="0"/>
          </a:p>
        </p:txBody>
      </p:sp>
      <p:sp>
        <p:nvSpPr>
          <p:cNvPr id="3" name="object 3">
            <a:extLst>
              <a:ext uri="{FF2B5EF4-FFF2-40B4-BE49-F238E27FC236}">
                <a16:creationId xmlns:a16="http://schemas.microsoft.com/office/drawing/2014/main" id="{AD02A602-F88A-8F50-60B6-A0483CD31433}"/>
              </a:ext>
            </a:extLst>
          </p:cNvPr>
          <p:cNvSpPr txBox="1"/>
          <p:nvPr/>
        </p:nvSpPr>
        <p:spPr>
          <a:xfrm>
            <a:off x="917574" y="1730873"/>
            <a:ext cx="10228961" cy="4470455"/>
          </a:xfrm>
          <a:prstGeom prst="rect">
            <a:avLst/>
          </a:prstGeom>
        </p:spPr>
        <p:txBody>
          <a:bodyPr vert="horz" wrap="square" lIns="0" tIns="99060" rIns="0" bIns="0" rtlCol="0">
            <a:spAutoFit/>
          </a:bodyPr>
          <a:lstStyle/>
          <a:p>
            <a:pPr marL="12700">
              <a:lnSpc>
                <a:spcPct val="100000"/>
              </a:lnSpc>
              <a:spcBef>
                <a:spcPts val="680"/>
              </a:spcBef>
              <a:tabLst>
                <a:tab pos="240665" algn="l"/>
              </a:tabLst>
            </a:pPr>
            <a:r>
              <a:rPr lang="en-IN" sz="2800" b="1" i="1" dirty="0"/>
              <a:t>Importance and Relevance</a:t>
            </a:r>
            <a:endParaRPr lang="en-US" sz="2800" b="1" i="1" dirty="0">
              <a:latin typeface="Times New Roman"/>
              <a:cs typeface="Times New Roman"/>
            </a:endParaRPr>
          </a:p>
          <a:p>
            <a:pPr marL="355600" indent="-342900">
              <a:lnSpc>
                <a:spcPct val="100000"/>
              </a:lnSpc>
              <a:spcBef>
                <a:spcPts val="780"/>
              </a:spcBef>
              <a:buFont typeface="Arial" panose="020B0604020202020204" pitchFamily="34" charset="0"/>
              <a:buChar char="•"/>
              <a:tabLst>
                <a:tab pos="241300" algn="l"/>
              </a:tabLst>
            </a:pPr>
            <a:endParaRPr lang="en-US" sz="2400" dirty="0"/>
          </a:p>
          <a:p>
            <a:pPr marL="355600" indent="-342900">
              <a:lnSpc>
                <a:spcPct val="100000"/>
              </a:lnSpc>
              <a:spcBef>
                <a:spcPts val="780"/>
              </a:spcBef>
              <a:buFont typeface="Arial" panose="020B0604020202020204" pitchFamily="34" charset="0"/>
              <a:buChar char="•"/>
              <a:tabLst>
                <a:tab pos="241300" algn="l"/>
              </a:tabLst>
            </a:pPr>
            <a:r>
              <a:rPr lang="en-US" sz="2400" dirty="0">
                <a:latin typeface="Times New Roman" panose="02020603050405020304" pitchFamily="18" charset="0"/>
                <a:cs typeface="Times New Roman" panose="02020603050405020304" pitchFamily="18" charset="0"/>
              </a:rPr>
              <a:t>Supports </a:t>
            </a:r>
            <a:r>
              <a:rPr lang="en-US" sz="2400" b="1" dirty="0">
                <a:latin typeface="Times New Roman" panose="02020603050405020304" pitchFamily="18" charset="0"/>
                <a:cs typeface="Times New Roman" panose="02020603050405020304" pitchFamily="18" charset="0"/>
              </a:rPr>
              <a:t>precision agriculture</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smart farming</a:t>
            </a:r>
            <a:r>
              <a:rPr lang="en-US" sz="2400" dirty="0">
                <a:latin typeface="Times New Roman" panose="02020603050405020304" pitchFamily="18" charset="0"/>
                <a:cs typeface="Times New Roman" panose="02020603050405020304" pitchFamily="18" charset="0"/>
              </a:rPr>
              <a:t> initiatives.</a:t>
            </a:r>
          </a:p>
          <a:p>
            <a:pPr marL="355600" indent="-342900">
              <a:lnSpc>
                <a:spcPct val="100000"/>
              </a:lnSpc>
              <a:spcBef>
                <a:spcPts val="780"/>
              </a:spcBef>
              <a:buFont typeface="Arial" panose="020B0604020202020204" pitchFamily="34" charset="0"/>
              <a:buChar char="•"/>
              <a:tabLst>
                <a:tab pos="241300" algn="l"/>
              </a:tabLst>
            </a:pPr>
            <a:r>
              <a:rPr lang="en-US" sz="2400" dirty="0">
                <a:latin typeface="Times New Roman" panose="02020603050405020304" pitchFamily="18" charset="0"/>
                <a:cs typeface="Times New Roman" panose="02020603050405020304" pitchFamily="18" charset="0"/>
              </a:rPr>
              <a:t>Scalable for both </a:t>
            </a:r>
            <a:r>
              <a:rPr lang="en-US" sz="2400" b="1" dirty="0">
                <a:latin typeface="Times New Roman" panose="02020603050405020304" pitchFamily="18" charset="0"/>
                <a:cs typeface="Times New Roman" panose="02020603050405020304" pitchFamily="18" charset="0"/>
              </a:rPr>
              <a:t>industrial sorting lines</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small-scale farms</a:t>
            </a:r>
            <a:r>
              <a:rPr lang="en-US" sz="2400" dirty="0">
                <a:latin typeface="Times New Roman" panose="02020603050405020304" pitchFamily="18" charset="0"/>
                <a:cs typeface="Times New Roman" panose="02020603050405020304" pitchFamily="18" charset="0"/>
              </a:rPr>
              <a:t>.</a:t>
            </a:r>
          </a:p>
          <a:p>
            <a:pPr marL="355600" indent="-342900">
              <a:lnSpc>
                <a:spcPct val="100000"/>
              </a:lnSpc>
              <a:spcBef>
                <a:spcPts val="780"/>
              </a:spcBef>
              <a:buFont typeface="Arial" panose="020B0604020202020204" pitchFamily="34" charset="0"/>
              <a:buChar char="•"/>
              <a:tabLst>
                <a:tab pos="241300" algn="l"/>
              </a:tabLst>
            </a:pPr>
            <a:r>
              <a:rPr lang="en-US" sz="2400" dirty="0">
                <a:latin typeface="Times New Roman" panose="02020603050405020304" pitchFamily="18" charset="0"/>
                <a:cs typeface="Times New Roman" panose="02020603050405020304" pitchFamily="18" charset="0"/>
              </a:rPr>
              <a:t>Incorporates </a:t>
            </a:r>
            <a:r>
              <a:rPr lang="en-US" sz="2400" b="1" dirty="0">
                <a:latin typeface="Times New Roman" panose="02020603050405020304" pitchFamily="18" charset="0"/>
                <a:cs typeface="Times New Roman" panose="02020603050405020304" pitchFamily="18" charset="0"/>
              </a:rPr>
              <a:t>AugMix, CutMix, and MixUp</a:t>
            </a:r>
            <a:r>
              <a:rPr lang="en-US" sz="2400" dirty="0">
                <a:latin typeface="Times New Roman" panose="02020603050405020304" pitchFamily="18" charset="0"/>
                <a:cs typeface="Times New Roman" panose="02020603050405020304" pitchFamily="18" charset="0"/>
              </a:rPr>
              <a:t> augmentations to handle real-world variations.</a:t>
            </a:r>
          </a:p>
          <a:p>
            <a:pPr marL="355600" indent="-342900">
              <a:lnSpc>
                <a:spcPct val="100000"/>
              </a:lnSpc>
              <a:spcBef>
                <a:spcPts val="780"/>
              </a:spcBef>
              <a:buFont typeface="Arial" panose="020B0604020202020204" pitchFamily="34" charset="0"/>
              <a:buChar char="•"/>
              <a:tabLst>
                <a:tab pos="241300" algn="l"/>
              </a:tabLst>
            </a:pPr>
            <a:r>
              <a:rPr lang="en-US" sz="2400" dirty="0">
                <a:latin typeface="Times New Roman" panose="02020603050405020304" pitchFamily="18" charset="0"/>
                <a:cs typeface="Times New Roman" panose="02020603050405020304" pitchFamily="18" charset="0"/>
              </a:rPr>
              <a:t>Demonstrates how </a:t>
            </a:r>
            <a:r>
              <a:rPr lang="en-US" sz="2400" b="1" dirty="0">
                <a:latin typeface="Times New Roman" panose="02020603050405020304" pitchFamily="18" charset="0"/>
                <a:cs typeface="Times New Roman" panose="02020603050405020304" pitchFamily="18" charset="0"/>
              </a:rPr>
              <a:t>AI can revolutionize agricultural automation</a:t>
            </a:r>
            <a:r>
              <a:rPr lang="en-US" sz="2400" dirty="0">
                <a:latin typeface="Times New Roman" panose="02020603050405020304" pitchFamily="18" charset="0"/>
                <a:cs typeface="Times New Roman" panose="02020603050405020304" pitchFamily="18" charset="0"/>
              </a:rPr>
              <a:t> with affordable and efficient solutions.</a:t>
            </a:r>
          </a:p>
          <a:p>
            <a:pPr marL="355600" indent="-342900">
              <a:lnSpc>
                <a:spcPct val="100000"/>
              </a:lnSpc>
              <a:spcBef>
                <a:spcPts val="780"/>
              </a:spcBef>
              <a:buFont typeface="Arial" panose="020B0604020202020204" pitchFamily="34" charset="0"/>
              <a:buChar char="•"/>
              <a:tabLst>
                <a:tab pos="241300" algn="l"/>
              </a:tabLst>
            </a:pPr>
            <a:r>
              <a:rPr lang="en-US" sz="2400" dirty="0">
                <a:latin typeface="Times New Roman" panose="02020603050405020304" pitchFamily="18" charset="0"/>
                <a:cs typeface="Times New Roman" panose="02020603050405020304" pitchFamily="18" charset="0"/>
              </a:rPr>
              <a:t>Reduces </a:t>
            </a:r>
            <a:r>
              <a:rPr lang="en-US" sz="2400" b="1" dirty="0">
                <a:latin typeface="Times New Roman" panose="02020603050405020304" pitchFamily="18" charset="0"/>
                <a:cs typeface="Times New Roman" panose="02020603050405020304" pitchFamily="18" charset="0"/>
              </a:rPr>
              <a:t>manual labor dependency</a:t>
            </a:r>
            <a:r>
              <a:rPr lang="en-US" sz="2400" dirty="0">
                <a:latin typeface="Times New Roman" panose="02020603050405020304" pitchFamily="18" charset="0"/>
                <a:cs typeface="Times New Roman" panose="02020603050405020304" pitchFamily="18" charset="0"/>
              </a:rPr>
              <a:t>, minimizing human error and saving time in fruit inspection processes.</a:t>
            </a:r>
            <a:endParaRPr lang="en-IN" sz="2400" spc="-10" dirty="0">
              <a:latin typeface="Times New Roman" panose="02020603050405020304" pitchFamily="18" charset="0"/>
              <a:cs typeface="Times New Roman" panose="02020603050405020304" pitchFamily="18" charset="0"/>
            </a:endParaRPr>
          </a:p>
        </p:txBody>
      </p:sp>
      <p:sp>
        <p:nvSpPr>
          <p:cNvPr id="9" name="AutoShape 2" descr="Generated image">
            <a:extLst>
              <a:ext uri="{FF2B5EF4-FFF2-40B4-BE49-F238E27FC236}">
                <a16:creationId xmlns:a16="http://schemas.microsoft.com/office/drawing/2014/main" id="{836412EF-9277-831A-2A41-0D4186F2BAC4}"/>
              </a:ext>
            </a:extLst>
          </p:cNvPr>
          <p:cNvSpPr>
            <a:spLocks noChangeAspect="1" noChangeArrowheads="1"/>
          </p:cNvSpPr>
          <p:nvPr/>
        </p:nvSpPr>
        <p:spPr bwMode="auto">
          <a:xfrm>
            <a:off x="5943600" y="1066800"/>
            <a:ext cx="2514600" cy="2514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F8A34623-E7F8-BB94-8432-E482EBAA35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9361" y="-926216"/>
            <a:ext cx="2293878" cy="3440816"/>
          </a:xfrm>
          <a:prstGeom prst="rect">
            <a:avLst/>
          </a:prstGeom>
        </p:spPr>
      </p:pic>
    </p:spTree>
    <p:extLst>
      <p:ext uri="{BB962C8B-B14F-4D97-AF65-F5344CB8AC3E}">
        <p14:creationId xmlns:p14="http://schemas.microsoft.com/office/powerpoint/2010/main" val="454463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99865" y="283463"/>
            <a:ext cx="5544820" cy="632460"/>
          </a:xfrm>
          <a:prstGeom prst="rect">
            <a:avLst/>
          </a:prstGeom>
        </p:spPr>
        <p:txBody>
          <a:bodyPr vert="horz" wrap="square" lIns="0" tIns="16510" rIns="0" bIns="0" rtlCol="0">
            <a:spAutoFit/>
          </a:bodyPr>
          <a:lstStyle/>
          <a:p>
            <a:pPr marL="12700">
              <a:lnSpc>
                <a:spcPct val="100000"/>
              </a:lnSpc>
              <a:spcBef>
                <a:spcPts val="130"/>
              </a:spcBef>
            </a:pPr>
            <a:r>
              <a:rPr sz="3950" dirty="0"/>
              <a:t>LITERATURE</a:t>
            </a:r>
            <a:r>
              <a:rPr sz="3950" spc="-185" dirty="0"/>
              <a:t> </a:t>
            </a:r>
            <a:r>
              <a:rPr sz="3950" spc="-10" dirty="0"/>
              <a:t>SURVEY</a:t>
            </a:r>
            <a:endParaRPr sz="3950"/>
          </a:p>
        </p:txBody>
      </p:sp>
      <p:sp>
        <p:nvSpPr>
          <p:cNvPr id="4" name="object 4"/>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p:cNvSpPr txBox="1"/>
          <p:nvPr/>
        </p:nvSpPr>
        <p:spPr>
          <a:xfrm>
            <a:off x="4429378" y="6451049"/>
            <a:ext cx="9808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p:cNvSpPr txBox="1">
            <a:spLocks noGrp="1"/>
          </p:cNvSpPr>
          <p:nvPr>
            <p:ph type="ftr" sz="quarter" idx="5"/>
          </p:nvPr>
        </p:nvSpPr>
        <p:spPr>
          <a:xfrm>
            <a:off x="5505148" y="6451049"/>
            <a:ext cx="1276654"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p:cNvSpPr txBox="1"/>
          <p:nvPr/>
        </p:nvSpPr>
        <p:spPr>
          <a:xfrm>
            <a:off x="7028719"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8</a:t>
            </a:fld>
            <a:endParaRPr spc="-25" dirty="0"/>
          </a:p>
        </p:txBody>
      </p:sp>
      <p:graphicFrame>
        <p:nvGraphicFramePr>
          <p:cNvPr id="3" name="object 3"/>
          <p:cNvGraphicFramePr>
            <a:graphicFrameLocks noGrp="1"/>
          </p:cNvGraphicFramePr>
          <p:nvPr>
            <p:extLst>
              <p:ext uri="{D42A27DB-BD31-4B8C-83A1-F6EECF244321}">
                <p14:modId xmlns:p14="http://schemas.microsoft.com/office/powerpoint/2010/main" val="1393862178"/>
              </p:ext>
            </p:extLst>
          </p:nvPr>
        </p:nvGraphicFramePr>
        <p:xfrm>
          <a:off x="682625" y="915923"/>
          <a:ext cx="10826749" cy="5491162"/>
        </p:xfrm>
        <a:graphic>
          <a:graphicData uri="http://schemas.openxmlformats.org/drawingml/2006/table">
            <a:tbl>
              <a:tblPr firstRow="1" bandRow="1">
                <a:tableStyleId>{2D5ABB26-0587-4C30-8999-92F81FD0307C}</a:tableStyleId>
              </a:tblPr>
              <a:tblGrid>
                <a:gridCol w="608544">
                  <a:extLst>
                    <a:ext uri="{9D8B030D-6E8A-4147-A177-3AD203B41FA5}">
                      <a16:colId xmlns:a16="http://schemas.microsoft.com/office/drawing/2014/main" val="20000"/>
                    </a:ext>
                  </a:extLst>
                </a:gridCol>
                <a:gridCol w="1944419">
                  <a:extLst>
                    <a:ext uri="{9D8B030D-6E8A-4147-A177-3AD203B41FA5}">
                      <a16:colId xmlns:a16="http://schemas.microsoft.com/office/drawing/2014/main" val="20001"/>
                    </a:ext>
                  </a:extLst>
                </a:gridCol>
                <a:gridCol w="1620454">
                  <a:extLst>
                    <a:ext uri="{9D8B030D-6E8A-4147-A177-3AD203B41FA5}">
                      <a16:colId xmlns:a16="http://schemas.microsoft.com/office/drawing/2014/main" val="20002"/>
                    </a:ext>
                  </a:extLst>
                </a:gridCol>
                <a:gridCol w="1671909">
                  <a:extLst>
                    <a:ext uri="{9D8B030D-6E8A-4147-A177-3AD203B41FA5}">
                      <a16:colId xmlns:a16="http://schemas.microsoft.com/office/drawing/2014/main" val="20003"/>
                    </a:ext>
                  </a:extLst>
                </a:gridCol>
                <a:gridCol w="1887885">
                  <a:extLst>
                    <a:ext uri="{9D8B030D-6E8A-4147-A177-3AD203B41FA5}">
                      <a16:colId xmlns:a16="http://schemas.microsoft.com/office/drawing/2014/main" val="20004"/>
                    </a:ext>
                  </a:extLst>
                </a:gridCol>
                <a:gridCol w="1546769">
                  <a:extLst>
                    <a:ext uri="{9D8B030D-6E8A-4147-A177-3AD203B41FA5}">
                      <a16:colId xmlns:a16="http://schemas.microsoft.com/office/drawing/2014/main" val="20005"/>
                    </a:ext>
                  </a:extLst>
                </a:gridCol>
                <a:gridCol w="1546769">
                  <a:extLst>
                    <a:ext uri="{9D8B030D-6E8A-4147-A177-3AD203B41FA5}">
                      <a16:colId xmlns:a16="http://schemas.microsoft.com/office/drawing/2014/main" val="20006"/>
                    </a:ext>
                  </a:extLst>
                </a:gridCol>
              </a:tblGrid>
              <a:tr h="507088">
                <a:tc>
                  <a:txBody>
                    <a:bodyPr/>
                    <a:lstStyle/>
                    <a:p>
                      <a:pPr marL="182880">
                        <a:lnSpc>
                          <a:spcPct val="100000"/>
                        </a:lnSpc>
                        <a:spcBef>
                          <a:spcPts val="325"/>
                        </a:spcBef>
                      </a:pPr>
                      <a:r>
                        <a:rPr sz="1550" b="1" spc="-25" dirty="0">
                          <a:latin typeface="Calibri"/>
                          <a:cs typeface="Calibri"/>
                        </a:rPr>
                        <a:t>No</a:t>
                      </a:r>
                      <a:endParaRPr sz="155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635" algn="ctr">
                        <a:lnSpc>
                          <a:spcPct val="100000"/>
                        </a:lnSpc>
                        <a:spcBef>
                          <a:spcPts val="325"/>
                        </a:spcBef>
                      </a:pPr>
                      <a:r>
                        <a:rPr sz="1550" b="1" spc="-10" dirty="0">
                          <a:latin typeface="Calibri"/>
                          <a:cs typeface="Calibri"/>
                        </a:rPr>
                        <a:t>Title</a:t>
                      </a:r>
                      <a:endParaRPr sz="155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514984">
                        <a:lnSpc>
                          <a:spcPct val="100000"/>
                        </a:lnSpc>
                        <a:spcBef>
                          <a:spcPts val="325"/>
                        </a:spcBef>
                      </a:pPr>
                      <a:r>
                        <a:rPr sz="1550" b="1" spc="-10" dirty="0">
                          <a:latin typeface="Calibri"/>
                          <a:cs typeface="Calibri"/>
                        </a:rPr>
                        <a:t>Author</a:t>
                      </a:r>
                      <a:endParaRPr sz="155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657225" marR="147955" indent="-494665">
                        <a:lnSpc>
                          <a:spcPct val="104900"/>
                        </a:lnSpc>
                        <a:spcBef>
                          <a:spcPts val="229"/>
                        </a:spcBef>
                      </a:pPr>
                      <a:r>
                        <a:rPr sz="1550" b="1" dirty="0">
                          <a:latin typeface="Calibri"/>
                          <a:cs typeface="Calibri"/>
                        </a:rPr>
                        <a:t>Journal</a:t>
                      </a:r>
                      <a:r>
                        <a:rPr sz="1550" b="1" spc="130" dirty="0">
                          <a:latin typeface="Calibri"/>
                          <a:cs typeface="Calibri"/>
                        </a:rPr>
                        <a:t> </a:t>
                      </a:r>
                      <a:r>
                        <a:rPr sz="1550" b="1" dirty="0">
                          <a:latin typeface="Calibri"/>
                          <a:cs typeface="Calibri"/>
                        </a:rPr>
                        <a:t>Name</a:t>
                      </a:r>
                      <a:r>
                        <a:rPr sz="1550" b="1" spc="90" dirty="0">
                          <a:latin typeface="Calibri"/>
                          <a:cs typeface="Calibri"/>
                        </a:rPr>
                        <a:t> </a:t>
                      </a:r>
                      <a:r>
                        <a:rPr sz="1550" b="1" spc="-50" dirty="0">
                          <a:latin typeface="Calibri"/>
                          <a:cs typeface="Calibri"/>
                        </a:rPr>
                        <a:t>&amp; </a:t>
                      </a:r>
                      <a:r>
                        <a:rPr sz="1550" b="1" spc="-20" dirty="0">
                          <a:latin typeface="Calibri"/>
                          <a:cs typeface="Calibri"/>
                        </a:rPr>
                        <a:t>Year</a:t>
                      </a:r>
                      <a:endParaRPr sz="1550">
                        <a:latin typeface="Calibri"/>
                        <a:cs typeface="Calibri"/>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588010" marR="367030" indent="-208915">
                        <a:lnSpc>
                          <a:spcPct val="104900"/>
                        </a:lnSpc>
                        <a:spcBef>
                          <a:spcPts val="229"/>
                        </a:spcBef>
                      </a:pPr>
                      <a:r>
                        <a:rPr sz="1550" b="1" spc="-10" dirty="0">
                          <a:latin typeface="Calibri"/>
                          <a:cs typeface="Calibri"/>
                        </a:rPr>
                        <a:t>Methodology Adapted</a:t>
                      </a:r>
                      <a:endParaRPr sz="1550" dirty="0">
                        <a:latin typeface="Calibri"/>
                        <a:cs typeface="Calibri"/>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254635">
                        <a:lnSpc>
                          <a:spcPct val="100000"/>
                        </a:lnSpc>
                        <a:spcBef>
                          <a:spcPts val="325"/>
                        </a:spcBef>
                      </a:pPr>
                      <a:r>
                        <a:rPr sz="1550" b="1" dirty="0">
                          <a:latin typeface="Calibri"/>
                          <a:cs typeface="Calibri"/>
                        </a:rPr>
                        <a:t>Key</a:t>
                      </a:r>
                      <a:r>
                        <a:rPr sz="1550" b="1" spc="45" dirty="0">
                          <a:latin typeface="Calibri"/>
                          <a:cs typeface="Calibri"/>
                        </a:rPr>
                        <a:t> </a:t>
                      </a:r>
                      <a:r>
                        <a:rPr sz="1550" b="1" spc="-10" dirty="0">
                          <a:latin typeface="Calibri"/>
                          <a:cs typeface="Calibri"/>
                        </a:rPr>
                        <a:t>Findings</a:t>
                      </a:r>
                      <a:endParaRPr sz="1550">
                        <a:latin typeface="Calibri"/>
                        <a:cs typeface="Calibri"/>
                      </a:endParaRPr>
                    </a:p>
                  </a:txBody>
                  <a:tcPr marL="0" marR="0" marT="41275"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19050" algn="ctr">
                        <a:lnSpc>
                          <a:spcPct val="100000"/>
                        </a:lnSpc>
                        <a:spcBef>
                          <a:spcPts val="325"/>
                        </a:spcBef>
                      </a:pPr>
                      <a:r>
                        <a:rPr sz="1550" b="1" spc="-20" dirty="0">
                          <a:latin typeface="Calibri"/>
                          <a:cs typeface="Calibri"/>
                        </a:rPr>
                        <a:t>Gaps</a:t>
                      </a:r>
                      <a:endParaRPr sz="155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extLst>
                  <a:ext uri="{0D108BD9-81ED-4DB2-BD59-A6C34878D82A}">
                    <a16:rowId xmlns:a16="http://schemas.microsoft.com/office/drawing/2014/main" val="10000"/>
                  </a:ext>
                </a:extLst>
              </a:tr>
              <a:tr h="1754696">
                <a:tc>
                  <a:txBody>
                    <a:bodyPr/>
                    <a:lstStyle/>
                    <a:p>
                      <a:pPr marL="92075">
                        <a:lnSpc>
                          <a:spcPct val="100000"/>
                        </a:lnSpc>
                        <a:spcBef>
                          <a:spcPts val="254"/>
                        </a:spcBef>
                      </a:pPr>
                      <a:r>
                        <a:rPr sz="1400" spc="-50" dirty="0">
                          <a:latin typeface="Calibri"/>
                          <a:cs typeface="Calibri"/>
                        </a:rPr>
                        <a:t>1</a:t>
                      </a:r>
                      <a:endParaRPr sz="1400">
                        <a:latin typeface="Calibri"/>
                        <a:cs typeface="Calibri"/>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54"/>
                        </a:spcBef>
                      </a:pPr>
                      <a:r>
                        <a:rPr lang="en-US" sz="1400" dirty="0">
                          <a:latin typeface="Times New Roman" panose="02020603050405020304" pitchFamily="18" charset="0"/>
                          <a:cs typeface="Times New Roman" panose="02020603050405020304" pitchFamily="18" charset="0"/>
                        </a:rPr>
                        <a:t>Classification of Fruits and its Quality Prediction </a:t>
                      </a:r>
                    </a:p>
                    <a:p>
                      <a:pPr marL="92075">
                        <a:lnSpc>
                          <a:spcPct val="100000"/>
                        </a:lnSpc>
                        <a:spcBef>
                          <a:spcPts val="254"/>
                        </a:spcBef>
                      </a:pPr>
                      <a:r>
                        <a:rPr lang="en-US" sz="1400" dirty="0">
                          <a:latin typeface="Times New Roman" panose="02020603050405020304" pitchFamily="18" charset="0"/>
                          <a:cs typeface="Times New Roman" panose="02020603050405020304" pitchFamily="18" charset="0"/>
                        </a:rPr>
                        <a:t>using Deep Learning </a:t>
                      </a:r>
                      <a:endParaRPr sz="1400" dirty="0">
                        <a:latin typeface="Times New Roman" panose="02020603050405020304" pitchFamily="18" charset="0"/>
                        <a:cs typeface="Times New Roman" panose="02020603050405020304" pitchFamily="18" charset="0"/>
                      </a:endParaRPr>
                    </a:p>
                  </a:txBody>
                  <a:tcPr marL="0" marR="0" marT="3238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85750" indent="-285750">
                        <a:lnSpc>
                          <a:spcPct val="10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Dr. K. Sangeetha</a:t>
                      </a:r>
                    </a:p>
                    <a:p>
                      <a:pPr marL="285750" indent="-285750">
                        <a:lnSpc>
                          <a:spcPct val="100000"/>
                        </a:lnSpc>
                        <a:buFont typeface="Arial" panose="020B0604020202020204" pitchFamily="34" charset="0"/>
                        <a:buChar char="•"/>
                      </a:pPr>
                      <a:r>
                        <a:rPr lang="en-IN" sz="1400" dirty="0"/>
                        <a:t>Dr. P. Vishnu Raja</a:t>
                      </a:r>
                    </a:p>
                    <a:p>
                      <a:pPr marL="285750" indent="-285750">
                        <a:lnSpc>
                          <a:spcPct val="100000"/>
                        </a:lnSpc>
                        <a:buFont typeface="Arial" panose="020B0604020202020204" pitchFamily="34" charset="0"/>
                        <a:buChar char="•"/>
                      </a:pPr>
                      <a:r>
                        <a:rPr lang="en-IN" sz="1400" dirty="0"/>
                        <a:t>Siranjeevi S</a:t>
                      </a:r>
                    </a:p>
                    <a:p>
                      <a:pPr marL="285750" indent="-285750">
                        <a:lnSpc>
                          <a:spcPct val="100000"/>
                        </a:lnSpc>
                        <a:buFont typeface="Arial" panose="020B0604020202020204" pitchFamily="34" charset="0"/>
                        <a:buChar char="•"/>
                      </a:pPr>
                      <a:r>
                        <a:rPr lang="en-IN" sz="1400" dirty="0"/>
                        <a:t>Suman J</a:t>
                      </a:r>
                    </a:p>
                    <a:p>
                      <a:pPr marL="285750" indent="-285750">
                        <a:lnSpc>
                          <a:spcPct val="100000"/>
                        </a:lnSpc>
                        <a:buFont typeface="Arial" panose="020B0604020202020204" pitchFamily="34" charset="0"/>
                        <a:buChar char="•"/>
                      </a:pPr>
                      <a:r>
                        <a:rPr lang="en-IN" sz="1400" dirty="0"/>
                        <a:t>Rohith S</a:t>
                      </a:r>
                      <a:endParaRPr sz="14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fontAlgn="ctr">
                        <a:buNone/>
                      </a:pPr>
                      <a:r>
                        <a:rPr lang="en-IN" sz="1800" b="0" i="0" u="none" strike="noStrike" dirty="0">
                          <a:solidFill>
                            <a:schemeClr val="tx1"/>
                          </a:solidFill>
                          <a:effectLst/>
                          <a:latin typeface="Times New Roman" panose="02020603050405020304" pitchFamily="18" charset="0"/>
                        </a:rPr>
                        <a:t>IEEE (2024)</a:t>
                      </a:r>
                    </a:p>
                    <a:p>
                      <a:pPr algn="ctr" fontAlgn="ctr">
                        <a:buNone/>
                      </a:pPr>
                      <a:r>
                        <a:rPr lang="en-IN" sz="1800" b="0" i="0" u="sng" strike="noStrike" dirty="0">
                          <a:solidFill>
                            <a:srgbClr val="0000FF"/>
                          </a:solidFill>
                          <a:effectLst/>
                          <a:latin typeface="Times New Roman" panose="02020603050405020304" pitchFamily="18" charset="0"/>
                        </a:rPr>
                        <a:t>https://ieeexplore.ieee.org/document/10511141</a:t>
                      </a:r>
                    </a:p>
                    <a:p>
                      <a:pPr algn="ctr" fontAlgn="ctr">
                        <a:buNone/>
                      </a:pPr>
                      <a:endParaRPr lang="en-IN" sz="1400" b="0" i="0" u="none" strike="noStrike" dirty="0">
                        <a:solidFill>
                          <a:schemeClr val="tx1"/>
                        </a:solidFill>
                        <a:effectLst/>
                        <a:latin typeface="Times New Roman" panose="02020603050405020304" pitchFamily="18" charset="0"/>
                      </a:endParaRPr>
                    </a:p>
                  </a:txBody>
                  <a:tcPr marL="7620" marR="7620" marT="7620" marB="0" anchor="ctr">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Collected and prepared fruit images.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Trained CNN model for fruit classification.</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Detected ripeness using OpenCV.</a:t>
                      </a:r>
                    </a:p>
                    <a:p>
                      <a:pPr marL="285750" indent="-285750">
                        <a:lnSpc>
                          <a:spcPct val="100000"/>
                        </a:lnSpc>
                        <a:buFont typeface="Arial" panose="020B0604020202020204" pitchFamily="34" charset="0"/>
                        <a:buChar char="•"/>
                      </a:pPr>
                      <a:endParaRPr sz="1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CNN accurately classifies fresh and rotten fruits.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OpenCV detects ripeness by color.</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System gives high accuracy and reliability.</a:t>
                      </a:r>
                    </a:p>
                    <a:p>
                      <a:pPr>
                        <a:lnSpc>
                          <a:spcPct val="100000"/>
                        </a:lnSpc>
                      </a:pPr>
                      <a:endParaRPr sz="1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Small dataset limits accuracy.</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Uses only color and shape features.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Ignores internal fruit quality.</a:t>
                      </a:r>
                    </a:p>
                    <a:p>
                      <a:pPr>
                        <a:lnSpc>
                          <a:spcPct val="100000"/>
                        </a:lnSpc>
                      </a:pPr>
                      <a:endParaRPr sz="16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077436">
                <a:tc>
                  <a:txBody>
                    <a:bodyPr/>
                    <a:lstStyle/>
                    <a:p>
                      <a:pPr marL="92075">
                        <a:lnSpc>
                          <a:spcPct val="100000"/>
                        </a:lnSpc>
                        <a:spcBef>
                          <a:spcPts val="285"/>
                        </a:spcBef>
                      </a:pPr>
                      <a:r>
                        <a:rPr lang="en-IN" sz="1400" spc="-50" dirty="0">
                          <a:latin typeface="Calibri"/>
                          <a:cs typeface="Calibri"/>
                        </a:rPr>
                        <a:t>2</a:t>
                      </a:r>
                      <a:endParaRPr sz="1400" dirty="0">
                        <a:latin typeface="Calibri"/>
                        <a:cs typeface="Calibri"/>
                      </a:endParaRPr>
                    </a:p>
                  </a:txBody>
                  <a:tcPr marL="0" marR="0" marT="36195"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nSpc>
                          <a:spcPct val="100000"/>
                        </a:lnSpc>
                      </a:pPr>
                      <a:r>
                        <a:rPr lang="en-US" sz="1400" dirty="0">
                          <a:latin typeface="Times New Roman"/>
                          <a:cs typeface="Times New Roman"/>
                        </a:rPr>
                        <a:t>Fruit Classification Based On Freshness</a:t>
                      </a:r>
                      <a:endParaRPr sz="1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marL="285750" indent="-285750">
                        <a:lnSpc>
                          <a:spcPct val="10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Mallegowda M</a:t>
                      </a:r>
                    </a:p>
                    <a:p>
                      <a:pPr marL="285750" indent="-285750">
                        <a:lnSpc>
                          <a:spcPct val="10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Sanskar R G</a:t>
                      </a:r>
                    </a:p>
                    <a:p>
                      <a:pPr marL="285750" indent="-285750">
                        <a:lnSpc>
                          <a:spcPct val="10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Vishveshwara N</a:t>
                      </a:r>
                    </a:p>
                    <a:p>
                      <a:pPr marL="285750" indent="-285750">
                        <a:lnSpc>
                          <a:spcPct val="10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Safwan G A</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IN" sz="1800" b="0" i="0" u="none" strike="noStrike" dirty="0">
                          <a:solidFill>
                            <a:schemeClr val="tx1"/>
                          </a:solidFill>
                          <a:effectLst/>
                          <a:latin typeface="Times New Roman" panose="02020603050405020304" pitchFamily="18" charset="0"/>
                        </a:rPr>
                        <a:t>IEEE (2024)</a:t>
                      </a:r>
                    </a:p>
                    <a:p>
                      <a:pPr algn="ctr" fontAlgn="ctr">
                        <a:buNone/>
                      </a:pPr>
                      <a:r>
                        <a:rPr lang="en-IN" sz="1800" b="0" i="0" u="sng" strike="noStrike" dirty="0">
                          <a:solidFill>
                            <a:srgbClr val="0000FF"/>
                          </a:solidFill>
                          <a:effectLst/>
                          <a:latin typeface="Times New Roman" panose="02020603050405020304" pitchFamily="18" charset="0"/>
                        </a:rPr>
                        <a:t>https://ieeexplore.ieee.org/document/10704151</a:t>
                      </a:r>
                    </a:p>
                    <a:p>
                      <a:pPr algn="ctr" fontAlgn="ctr">
                        <a:buNone/>
                      </a:pPr>
                      <a:endParaRPr lang="en-IN" sz="1400" b="0" i="0" u="none" strike="noStrike" dirty="0">
                        <a:solidFill>
                          <a:schemeClr val="tx1"/>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VGG16 classified fruits.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Web app checked freshness.</a:t>
                      </a:r>
                    </a:p>
                    <a:p>
                      <a:pPr>
                        <a:lnSpc>
                          <a:spcPct val="100000"/>
                        </a:lnSpc>
                      </a:pP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VGG16 gave 95% accuracy.</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Works fast on web and mobile.</a:t>
                      </a:r>
                    </a:p>
                    <a:p>
                      <a:pPr>
                        <a:lnSpc>
                          <a:spcPct val="100000"/>
                        </a:lnSpc>
                      </a:pP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Limited fruit types used.</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Needs better real-time detection.</a:t>
                      </a:r>
                    </a:p>
                    <a:p>
                      <a:pPr>
                        <a:lnSpc>
                          <a:spcPct val="100000"/>
                        </a:lnSpc>
                      </a:pP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tcPr>
                </a:tc>
                <a:extLst>
                  <a:ext uri="{0D108BD9-81ED-4DB2-BD59-A6C34878D82A}">
                    <a16:rowId xmlns:a16="http://schemas.microsoft.com/office/drawing/2014/main" val="10004"/>
                  </a:ext>
                </a:extLst>
              </a:tr>
              <a:tr h="1709667">
                <a:tc>
                  <a:txBody>
                    <a:bodyPr/>
                    <a:lstStyle/>
                    <a:p>
                      <a:pPr marL="92075">
                        <a:lnSpc>
                          <a:spcPct val="100000"/>
                        </a:lnSpc>
                        <a:spcBef>
                          <a:spcPts val="295"/>
                        </a:spcBef>
                      </a:pPr>
                      <a:r>
                        <a:rPr lang="en-IN" sz="1400" spc="-50" dirty="0">
                          <a:latin typeface="Calibri"/>
                          <a:cs typeface="Calibri"/>
                        </a:rPr>
                        <a:t>3</a:t>
                      </a:r>
                      <a:endParaRPr sz="1400" dirty="0">
                        <a:latin typeface="Calibri"/>
                        <a:cs typeface="Calibri"/>
                      </a:endParaRPr>
                    </a:p>
                  </a:txBody>
                  <a:tcPr marL="0" marR="0" marT="37465"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nSpc>
                          <a:spcPct val="100000"/>
                        </a:lnSpc>
                      </a:pPr>
                      <a:r>
                        <a:rPr lang="en-US" sz="1400" dirty="0">
                          <a:latin typeface="Times New Roman"/>
                          <a:cs typeface="Times New Roman"/>
                        </a:rPr>
                        <a:t>Fruit Quality Detection: An Automated Approach</a:t>
                      </a:r>
                      <a:endParaRPr sz="1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marL="285750" indent="-285750">
                        <a:lnSpc>
                          <a:spcPct val="10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Harshalatha Y</a:t>
                      </a:r>
                    </a:p>
                    <a:p>
                      <a:pPr marL="285750" indent="-285750">
                        <a:lnSpc>
                          <a:spcPct val="10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Akshay A</a:t>
                      </a:r>
                    </a:p>
                    <a:p>
                      <a:pPr marL="285750" indent="-285750">
                        <a:lnSpc>
                          <a:spcPct val="10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B Sathvik</a:t>
                      </a:r>
                    </a:p>
                    <a:p>
                      <a:pPr marL="285750" indent="-285750">
                        <a:lnSpc>
                          <a:spcPct val="10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G Gnaneshwara </a:t>
                      </a:r>
                    </a:p>
                    <a:p>
                      <a:pPr marL="285750" indent="-285750">
                        <a:lnSpc>
                          <a:spcPct val="10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T V Maruthi</a:t>
                      </a:r>
                    </a:p>
                    <a:p>
                      <a:pPr>
                        <a:lnSpc>
                          <a:spcPct val="100000"/>
                        </a:lnSpc>
                      </a:pP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ctr" fontAlgn="ctr">
                        <a:buNone/>
                      </a:pPr>
                      <a:r>
                        <a:rPr lang="en-IN" sz="1800" b="0" i="0" u="none" strike="noStrike" dirty="0">
                          <a:solidFill>
                            <a:schemeClr val="tx1"/>
                          </a:solidFill>
                          <a:effectLst/>
                          <a:latin typeface="Times New Roman" panose="02020603050405020304" pitchFamily="18" charset="0"/>
                        </a:rPr>
                        <a:t>IEEE (2024)</a:t>
                      </a:r>
                    </a:p>
                    <a:p>
                      <a:pPr algn="ctr" fontAlgn="t">
                        <a:buNone/>
                      </a:pPr>
                      <a:r>
                        <a:rPr lang="en-IN" sz="1800" b="0" i="0" u="sng" strike="noStrike" dirty="0">
                          <a:solidFill>
                            <a:srgbClr val="0000FF"/>
                          </a:solidFill>
                          <a:effectLst/>
                          <a:latin typeface="Times New Roman" panose="02020603050405020304" pitchFamily="18" charset="0"/>
                        </a:rPr>
                        <a:t>https://ieeexplore.ieee.org/document/10846976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marL="285750" indent="-285750">
                        <a:lnSpc>
                          <a:spcPct val="10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Image Acquisition &amp; Preprocessing</a:t>
                      </a:r>
                    </a:p>
                    <a:p>
                      <a:pPr marL="285750" indent="-285750">
                        <a:lnSpc>
                          <a:spcPct val="10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Automation &amp; Sorting</a:t>
                      </a:r>
                    </a:p>
                    <a:p>
                      <a:pPr marL="285750" indent="-285750">
                        <a:lnSpc>
                          <a:spcPct val="10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Feature Extraction &amp; Classification</a:t>
                      </a:r>
                    </a:p>
                    <a:p>
                      <a:pPr>
                        <a:lnSpc>
                          <a:spcPct val="100000"/>
                        </a:lnSpc>
                      </a:pP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99.1% accuracy in detection.</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Used color and shape for sorting.</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Less manual work, faster process.</a:t>
                      </a:r>
                    </a:p>
                    <a:p>
                      <a:pPr>
                        <a:lnSpc>
                          <a:spcPct val="100000"/>
                        </a:lnSpc>
                      </a:pP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Small dataset, few fruit types.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Only color and shape used.</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May fail in real conditions.</a:t>
                      </a:r>
                    </a:p>
                    <a:p>
                      <a:pPr>
                        <a:lnSpc>
                          <a:spcPct val="100000"/>
                        </a:lnSpc>
                      </a:pP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4A08D-EEDA-0F0D-8FD8-8FF38F51A37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452D074-3D18-35AB-A657-076306041415}"/>
              </a:ext>
            </a:extLst>
          </p:cNvPr>
          <p:cNvSpPr txBox="1">
            <a:spLocks noGrp="1"/>
          </p:cNvSpPr>
          <p:nvPr>
            <p:ph type="title"/>
          </p:nvPr>
        </p:nvSpPr>
        <p:spPr>
          <a:xfrm>
            <a:off x="3499865" y="283463"/>
            <a:ext cx="5544820" cy="632460"/>
          </a:xfrm>
          <a:prstGeom prst="rect">
            <a:avLst/>
          </a:prstGeom>
        </p:spPr>
        <p:txBody>
          <a:bodyPr vert="horz" wrap="square" lIns="0" tIns="16510" rIns="0" bIns="0" rtlCol="0">
            <a:spAutoFit/>
          </a:bodyPr>
          <a:lstStyle/>
          <a:p>
            <a:pPr marL="12700">
              <a:lnSpc>
                <a:spcPct val="100000"/>
              </a:lnSpc>
              <a:spcBef>
                <a:spcPts val="130"/>
              </a:spcBef>
            </a:pPr>
            <a:r>
              <a:rPr sz="3950" dirty="0"/>
              <a:t>LITERATURE</a:t>
            </a:r>
            <a:r>
              <a:rPr sz="3950" spc="-185" dirty="0"/>
              <a:t> </a:t>
            </a:r>
            <a:r>
              <a:rPr sz="3950" spc="-10" dirty="0"/>
              <a:t>SURVEY</a:t>
            </a:r>
            <a:endParaRPr sz="3950"/>
          </a:p>
        </p:txBody>
      </p:sp>
      <p:sp>
        <p:nvSpPr>
          <p:cNvPr id="4" name="object 4">
            <a:extLst>
              <a:ext uri="{FF2B5EF4-FFF2-40B4-BE49-F238E27FC236}">
                <a16:creationId xmlns:a16="http://schemas.microsoft.com/office/drawing/2014/main" id="{D3F1671B-A75A-F196-F6C4-B744AC479B8C}"/>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IN" spc="-10" dirty="0"/>
              <a:t>05-12-</a:t>
            </a:r>
            <a:r>
              <a:rPr lang="en-IN" spc="-20" dirty="0"/>
              <a:t>2025</a:t>
            </a:r>
          </a:p>
          <a:p>
            <a:pPr marL="12700">
              <a:lnSpc>
                <a:spcPts val="1410"/>
              </a:lnSpc>
            </a:pPr>
            <a:endParaRPr spc="-20" dirty="0"/>
          </a:p>
        </p:txBody>
      </p:sp>
      <p:sp>
        <p:nvSpPr>
          <p:cNvPr id="5" name="object 5">
            <a:extLst>
              <a:ext uri="{FF2B5EF4-FFF2-40B4-BE49-F238E27FC236}">
                <a16:creationId xmlns:a16="http://schemas.microsoft.com/office/drawing/2014/main" id="{45B34DBC-D216-387F-3E36-B747E49B711E}"/>
              </a:ext>
            </a:extLst>
          </p:cNvPr>
          <p:cNvSpPr txBox="1"/>
          <p:nvPr/>
        </p:nvSpPr>
        <p:spPr>
          <a:xfrm>
            <a:off x="4429378" y="6451049"/>
            <a:ext cx="904622"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r>
              <a:rPr lang="en-US" sz="1200" spc="-25" dirty="0">
                <a:solidFill>
                  <a:srgbClr val="888888"/>
                </a:solidFill>
                <a:latin typeface="Times New Roman"/>
                <a:cs typeface="Times New Roman"/>
              </a:rPr>
              <a:t>  2</a:t>
            </a:r>
            <a:endParaRPr sz="1200" dirty="0">
              <a:latin typeface="Times New Roman"/>
              <a:cs typeface="Times New Roman"/>
            </a:endParaRPr>
          </a:p>
        </p:txBody>
      </p:sp>
      <p:sp>
        <p:nvSpPr>
          <p:cNvPr id="6" name="object 6">
            <a:extLst>
              <a:ext uri="{FF2B5EF4-FFF2-40B4-BE49-F238E27FC236}">
                <a16:creationId xmlns:a16="http://schemas.microsoft.com/office/drawing/2014/main" id="{35751DE3-0070-10EB-B237-249A7C6510F9}"/>
              </a:ext>
            </a:extLst>
          </p:cNvPr>
          <p:cNvSpPr txBox="1">
            <a:spLocks noGrp="1"/>
          </p:cNvSpPr>
          <p:nvPr>
            <p:ph type="ftr" sz="quarter" idx="5"/>
          </p:nvPr>
        </p:nvSpPr>
        <p:spPr>
          <a:xfrm>
            <a:off x="5505148" y="6451049"/>
            <a:ext cx="1048052" cy="179536"/>
          </a:xfrm>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r>
              <a:rPr lang="en-US" spc="-25" dirty="0"/>
              <a:t>  BB-3</a:t>
            </a:r>
            <a:endParaRPr spc="-25" dirty="0"/>
          </a:p>
        </p:txBody>
      </p:sp>
      <p:sp>
        <p:nvSpPr>
          <p:cNvPr id="7" name="object 7">
            <a:extLst>
              <a:ext uri="{FF2B5EF4-FFF2-40B4-BE49-F238E27FC236}">
                <a16:creationId xmlns:a16="http://schemas.microsoft.com/office/drawing/2014/main" id="{3FD70759-6BFD-F039-C504-870B3490C17F}"/>
              </a:ext>
            </a:extLst>
          </p:cNvPr>
          <p:cNvSpPr txBox="1"/>
          <p:nvPr/>
        </p:nvSpPr>
        <p:spPr>
          <a:xfrm>
            <a:off x="6885558" y="6436275"/>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a:extLst>
              <a:ext uri="{FF2B5EF4-FFF2-40B4-BE49-F238E27FC236}">
                <a16:creationId xmlns:a16="http://schemas.microsoft.com/office/drawing/2014/main" id="{57E7AC57-D71E-E958-A1B8-E7886DB59604}"/>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9</a:t>
            </a:fld>
            <a:endParaRPr spc="-25" dirty="0"/>
          </a:p>
        </p:txBody>
      </p:sp>
      <p:graphicFrame>
        <p:nvGraphicFramePr>
          <p:cNvPr id="3" name="object 3">
            <a:extLst>
              <a:ext uri="{FF2B5EF4-FFF2-40B4-BE49-F238E27FC236}">
                <a16:creationId xmlns:a16="http://schemas.microsoft.com/office/drawing/2014/main" id="{4A615A31-E18D-6CB2-C9D9-BCB46EF8FF1B}"/>
              </a:ext>
            </a:extLst>
          </p:cNvPr>
          <p:cNvGraphicFramePr>
            <a:graphicFrameLocks noGrp="1"/>
          </p:cNvGraphicFramePr>
          <p:nvPr>
            <p:extLst>
              <p:ext uri="{D42A27DB-BD31-4B8C-83A1-F6EECF244321}">
                <p14:modId xmlns:p14="http://schemas.microsoft.com/office/powerpoint/2010/main" val="1665816117"/>
              </p:ext>
            </p:extLst>
          </p:nvPr>
        </p:nvGraphicFramePr>
        <p:xfrm>
          <a:off x="679450" y="1052194"/>
          <a:ext cx="10822939" cy="4697095"/>
        </p:xfrm>
        <a:graphic>
          <a:graphicData uri="http://schemas.openxmlformats.org/drawingml/2006/table">
            <a:tbl>
              <a:tblPr firstRow="1" bandRow="1">
                <a:tableStyleId>{2D5ABB26-0587-4C30-8999-92F81FD0307C}</a:tableStyleId>
              </a:tblPr>
              <a:tblGrid>
                <a:gridCol w="608330">
                  <a:extLst>
                    <a:ext uri="{9D8B030D-6E8A-4147-A177-3AD203B41FA5}">
                      <a16:colId xmlns:a16="http://schemas.microsoft.com/office/drawing/2014/main" val="20000"/>
                    </a:ext>
                  </a:extLst>
                </a:gridCol>
                <a:gridCol w="1943735">
                  <a:extLst>
                    <a:ext uri="{9D8B030D-6E8A-4147-A177-3AD203B41FA5}">
                      <a16:colId xmlns:a16="http://schemas.microsoft.com/office/drawing/2014/main" val="20001"/>
                    </a:ext>
                  </a:extLst>
                </a:gridCol>
                <a:gridCol w="1619884">
                  <a:extLst>
                    <a:ext uri="{9D8B030D-6E8A-4147-A177-3AD203B41FA5}">
                      <a16:colId xmlns:a16="http://schemas.microsoft.com/office/drawing/2014/main" val="20002"/>
                    </a:ext>
                  </a:extLst>
                </a:gridCol>
                <a:gridCol w="1671320">
                  <a:extLst>
                    <a:ext uri="{9D8B030D-6E8A-4147-A177-3AD203B41FA5}">
                      <a16:colId xmlns:a16="http://schemas.microsoft.com/office/drawing/2014/main" val="20003"/>
                    </a:ext>
                  </a:extLst>
                </a:gridCol>
                <a:gridCol w="1887220">
                  <a:extLst>
                    <a:ext uri="{9D8B030D-6E8A-4147-A177-3AD203B41FA5}">
                      <a16:colId xmlns:a16="http://schemas.microsoft.com/office/drawing/2014/main" val="20004"/>
                    </a:ext>
                  </a:extLst>
                </a:gridCol>
                <a:gridCol w="1546225">
                  <a:extLst>
                    <a:ext uri="{9D8B030D-6E8A-4147-A177-3AD203B41FA5}">
                      <a16:colId xmlns:a16="http://schemas.microsoft.com/office/drawing/2014/main" val="20005"/>
                    </a:ext>
                  </a:extLst>
                </a:gridCol>
                <a:gridCol w="1546225">
                  <a:extLst>
                    <a:ext uri="{9D8B030D-6E8A-4147-A177-3AD203B41FA5}">
                      <a16:colId xmlns:a16="http://schemas.microsoft.com/office/drawing/2014/main" val="20006"/>
                    </a:ext>
                  </a:extLst>
                </a:gridCol>
              </a:tblGrid>
              <a:tr h="643255">
                <a:tc>
                  <a:txBody>
                    <a:bodyPr/>
                    <a:lstStyle/>
                    <a:p>
                      <a:pPr marL="182880">
                        <a:lnSpc>
                          <a:spcPct val="100000"/>
                        </a:lnSpc>
                        <a:spcBef>
                          <a:spcPts val="325"/>
                        </a:spcBef>
                      </a:pPr>
                      <a:r>
                        <a:rPr sz="1550" b="1" spc="-25" dirty="0">
                          <a:latin typeface="Calibri"/>
                          <a:cs typeface="Calibri"/>
                        </a:rPr>
                        <a:t>No</a:t>
                      </a:r>
                      <a:endParaRPr sz="155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635" algn="ctr">
                        <a:lnSpc>
                          <a:spcPct val="100000"/>
                        </a:lnSpc>
                        <a:spcBef>
                          <a:spcPts val="325"/>
                        </a:spcBef>
                      </a:pPr>
                      <a:r>
                        <a:rPr sz="1550" b="1" spc="-10" dirty="0">
                          <a:latin typeface="Calibri"/>
                          <a:cs typeface="Calibri"/>
                        </a:rPr>
                        <a:t>Title</a:t>
                      </a:r>
                      <a:endParaRPr sz="155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514984">
                        <a:lnSpc>
                          <a:spcPct val="100000"/>
                        </a:lnSpc>
                        <a:spcBef>
                          <a:spcPts val="325"/>
                        </a:spcBef>
                      </a:pPr>
                      <a:r>
                        <a:rPr sz="1550" b="1" spc="-10" dirty="0">
                          <a:latin typeface="Calibri"/>
                          <a:cs typeface="Calibri"/>
                        </a:rPr>
                        <a:t>Author</a:t>
                      </a:r>
                      <a:endParaRPr sz="155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657225" marR="147955" indent="-494665">
                        <a:lnSpc>
                          <a:spcPct val="104900"/>
                        </a:lnSpc>
                        <a:spcBef>
                          <a:spcPts val="229"/>
                        </a:spcBef>
                      </a:pPr>
                      <a:r>
                        <a:rPr sz="1550" b="1" dirty="0">
                          <a:latin typeface="Calibri"/>
                          <a:cs typeface="Calibri"/>
                        </a:rPr>
                        <a:t>Journal</a:t>
                      </a:r>
                      <a:r>
                        <a:rPr sz="1550" b="1" spc="130" dirty="0">
                          <a:latin typeface="Calibri"/>
                          <a:cs typeface="Calibri"/>
                        </a:rPr>
                        <a:t> </a:t>
                      </a:r>
                      <a:r>
                        <a:rPr sz="1550" b="1" dirty="0">
                          <a:latin typeface="Calibri"/>
                          <a:cs typeface="Calibri"/>
                        </a:rPr>
                        <a:t>Name</a:t>
                      </a:r>
                      <a:r>
                        <a:rPr sz="1550" b="1" spc="90" dirty="0">
                          <a:latin typeface="Calibri"/>
                          <a:cs typeface="Calibri"/>
                        </a:rPr>
                        <a:t> </a:t>
                      </a:r>
                      <a:r>
                        <a:rPr sz="1550" b="1" spc="-50" dirty="0">
                          <a:latin typeface="Calibri"/>
                          <a:cs typeface="Calibri"/>
                        </a:rPr>
                        <a:t>&amp; </a:t>
                      </a:r>
                      <a:r>
                        <a:rPr sz="1550" b="1" spc="-20" dirty="0">
                          <a:latin typeface="Calibri"/>
                          <a:cs typeface="Calibri"/>
                        </a:rPr>
                        <a:t>Year</a:t>
                      </a:r>
                      <a:endParaRPr sz="1550">
                        <a:latin typeface="Calibri"/>
                        <a:cs typeface="Calibri"/>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588010" marR="367030" indent="-208915">
                        <a:lnSpc>
                          <a:spcPct val="104900"/>
                        </a:lnSpc>
                        <a:spcBef>
                          <a:spcPts val="229"/>
                        </a:spcBef>
                      </a:pPr>
                      <a:r>
                        <a:rPr sz="1550" b="1" spc="-10" dirty="0">
                          <a:latin typeface="Calibri"/>
                          <a:cs typeface="Calibri"/>
                        </a:rPr>
                        <a:t>Methodology Adapted</a:t>
                      </a:r>
                      <a:endParaRPr sz="1550" dirty="0">
                        <a:latin typeface="Calibri"/>
                        <a:cs typeface="Calibri"/>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254635">
                        <a:lnSpc>
                          <a:spcPct val="100000"/>
                        </a:lnSpc>
                        <a:spcBef>
                          <a:spcPts val="325"/>
                        </a:spcBef>
                      </a:pPr>
                      <a:r>
                        <a:rPr sz="1550" b="1" dirty="0">
                          <a:latin typeface="Calibri"/>
                          <a:cs typeface="Calibri"/>
                        </a:rPr>
                        <a:t>Key</a:t>
                      </a:r>
                      <a:r>
                        <a:rPr sz="1550" b="1" spc="45" dirty="0">
                          <a:latin typeface="Calibri"/>
                          <a:cs typeface="Calibri"/>
                        </a:rPr>
                        <a:t> </a:t>
                      </a:r>
                      <a:r>
                        <a:rPr sz="1550" b="1" spc="-10" dirty="0">
                          <a:latin typeface="Calibri"/>
                          <a:cs typeface="Calibri"/>
                        </a:rPr>
                        <a:t>Findings</a:t>
                      </a:r>
                      <a:endParaRPr sz="1550">
                        <a:latin typeface="Calibri"/>
                        <a:cs typeface="Calibri"/>
                      </a:endParaRPr>
                    </a:p>
                  </a:txBody>
                  <a:tcPr marL="0" marR="0" marT="41275" marB="0">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19050" algn="ctr">
                        <a:lnSpc>
                          <a:spcPct val="100000"/>
                        </a:lnSpc>
                        <a:spcBef>
                          <a:spcPts val="325"/>
                        </a:spcBef>
                      </a:pPr>
                      <a:r>
                        <a:rPr sz="1550" b="1" spc="-20" dirty="0">
                          <a:latin typeface="Calibri"/>
                          <a:cs typeface="Calibri"/>
                        </a:rPr>
                        <a:t>Gaps</a:t>
                      </a:r>
                      <a:endParaRPr sz="155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extLst>
                  <a:ext uri="{0D108BD9-81ED-4DB2-BD59-A6C34878D82A}">
                    <a16:rowId xmlns:a16="http://schemas.microsoft.com/office/drawing/2014/main" val="10000"/>
                  </a:ext>
                </a:extLst>
              </a:tr>
              <a:tr h="791210">
                <a:tc>
                  <a:txBody>
                    <a:bodyPr/>
                    <a:lstStyle/>
                    <a:p>
                      <a:pPr marL="92075">
                        <a:lnSpc>
                          <a:spcPct val="100000"/>
                        </a:lnSpc>
                        <a:spcBef>
                          <a:spcPts val="265"/>
                        </a:spcBef>
                      </a:pPr>
                      <a:r>
                        <a:rPr lang="en-IN" sz="1400" spc="-50" dirty="0">
                          <a:latin typeface="Calibri"/>
                          <a:cs typeface="Calibri"/>
                        </a:rPr>
                        <a:t>4</a:t>
                      </a:r>
                      <a:endParaRPr sz="1400" dirty="0">
                        <a:latin typeface="Calibri"/>
                        <a:cs typeface="Calibri"/>
                      </a:endParaRPr>
                    </a:p>
                  </a:txBody>
                  <a:tcPr marL="0" marR="0" marT="33655"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nSpc>
                          <a:spcPct val="100000"/>
                        </a:lnSpc>
                      </a:pPr>
                      <a:r>
                        <a:rPr lang="en-US" sz="1600" dirty="0">
                          <a:latin typeface="Times New Roman"/>
                          <a:cs typeface="Times New Roman"/>
                        </a:rPr>
                        <a:t> </a:t>
                      </a:r>
                      <a:r>
                        <a:rPr lang="en-US" sz="1400" dirty="0">
                          <a:latin typeface="Times New Roman"/>
                          <a:cs typeface="Times New Roman"/>
                        </a:rPr>
                        <a:t>Image-based Fruit Quality               Assessment using Deep Learning Algorithms </a:t>
                      </a:r>
                      <a:endParaRPr sz="1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marL="285750" indent="-285750">
                        <a:lnSpc>
                          <a:spcPct val="10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Lokkhesh Annamalai S. K.</a:t>
                      </a:r>
                    </a:p>
                    <a:p>
                      <a:pPr marL="285750" indent="-285750">
                        <a:lnSpc>
                          <a:spcPct val="10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P. Vinothiyalakshmi</a:t>
                      </a:r>
                      <a:endParaRPr sz="1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IN" sz="1800" b="0" i="0" u="none" strike="noStrike" dirty="0">
                          <a:solidFill>
                            <a:schemeClr val="tx1"/>
                          </a:solidFill>
                          <a:effectLst/>
                          <a:latin typeface="Times New Roman" panose="02020603050405020304" pitchFamily="18" charset="0"/>
                        </a:rPr>
                        <a:t>IEEE (2024)</a:t>
                      </a:r>
                    </a:p>
                    <a:p>
                      <a:pPr algn="ctr" fontAlgn="ctr">
                        <a:buNone/>
                      </a:pPr>
                      <a:endParaRPr lang="en-IN" sz="1800" b="0" i="0" u="sng" strike="noStrike" dirty="0">
                        <a:solidFill>
                          <a:srgbClr val="0000FF"/>
                        </a:solidFill>
                        <a:effectLst/>
                        <a:latin typeface="Times New Roman" panose="02020603050405020304" pitchFamily="18" charset="0"/>
                      </a:endParaRPr>
                    </a:p>
                    <a:p>
                      <a:pPr algn="ctr" fontAlgn="ctr">
                        <a:buNone/>
                      </a:pPr>
                      <a:r>
                        <a:rPr lang="en-IN" sz="1800" b="0" i="0" u="sng" strike="noStrike" dirty="0">
                          <a:solidFill>
                            <a:srgbClr val="0000FF"/>
                          </a:solidFill>
                          <a:effectLst/>
                          <a:latin typeface="Times New Roman" panose="02020603050405020304" pitchFamily="18" charset="0"/>
                        </a:rPr>
                        <a:t>https://ieeexplore.ieee.org/document/10841700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Used CNN models to classify fruit quality.</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Predicted fruits as fresh, ripe, or rotten.</a:t>
                      </a:r>
                    </a:p>
                    <a:p>
                      <a:pPr>
                        <a:lnSpc>
                          <a:spcPct val="100000"/>
                        </a:lnSpc>
                      </a:pPr>
                      <a:endParaRPr sz="1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CNN models accurately assess fruit quality.</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Achieved high accuracy in classifying fresh, ripe, and rotten fruits.</a:t>
                      </a:r>
                    </a:p>
                    <a:p>
                      <a:pPr>
                        <a:lnSpc>
                          <a:spcPct val="100000"/>
                        </a:lnSpc>
                      </a:pPr>
                      <a:endParaRPr sz="1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Limited dataset reduces model accuracy.</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Focuses only on external fruit features.</a:t>
                      </a:r>
                    </a:p>
                    <a:p>
                      <a:pPr>
                        <a:lnSpc>
                          <a:spcPct val="100000"/>
                        </a:lnSpc>
                      </a:pPr>
                      <a:endParaRPr sz="1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tcPr>
                </a:tc>
                <a:extLst>
                  <a:ext uri="{0D108BD9-81ED-4DB2-BD59-A6C34878D82A}">
                    <a16:rowId xmlns:a16="http://schemas.microsoft.com/office/drawing/2014/main" val="10002"/>
                  </a:ext>
                </a:extLst>
              </a:tr>
              <a:tr h="1008380">
                <a:tc>
                  <a:txBody>
                    <a:bodyPr/>
                    <a:lstStyle/>
                    <a:p>
                      <a:pPr marL="92075">
                        <a:lnSpc>
                          <a:spcPct val="100000"/>
                        </a:lnSpc>
                        <a:spcBef>
                          <a:spcPts val="275"/>
                        </a:spcBef>
                      </a:pPr>
                      <a:r>
                        <a:rPr lang="en-IN" sz="1400" spc="-50" dirty="0">
                          <a:latin typeface="Calibri"/>
                          <a:cs typeface="Calibri"/>
                        </a:rPr>
                        <a:t>5</a:t>
                      </a:r>
                      <a:endParaRPr sz="1400" dirty="0">
                        <a:latin typeface="Calibri"/>
                        <a:cs typeface="Calibri"/>
                      </a:endParaRPr>
                    </a:p>
                  </a:txBody>
                  <a:tcPr marL="0" marR="0" marT="34925"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nSpc>
                          <a:spcPct val="100000"/>
                        </a:lnSpc>
                      </a:pPr>
                      <a:r>
                        <a:rPr lang="en-US" sz="1400" dirty="0">
                          <a:latin typeface="Times New Roman"/>
                          <a:cs typeface="Times New Roman"/>
                        </a:rPr>
                        <a:t>Fruit Classification and Ripeness Estimation using Deep learning Models</a:t>
                      </a:r>
                      <a:endParaRPr sz="14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marL="285750" indent="-285750">
                        <a:lnSpc>
                          <a:spcPct val="100000"/>
                        </a:lnSpc>
                        <a:buFont typeface="Arial" panose="020B0604020202020204" pitchFamily="34" charset="0"/>
                        <a:buChar char="•"/>
                      </a:pPr>
                      <a:r>
                        <a:rPr lang="en-IN" sz="1600" dirty="0"/>
                        <a:t>Asha Gowda Karegowda</a:t>
                      </a:r>
                    </a:p>
                    <a:p>
                      <a:pPr marL="285750" indent="-285750">
                        <a:lnSpc>
                          <a:spcPct val="100000"/>
                        </a:lnSpc>
                        <a:buFont typeface="Arial" panose="020B0604020202020204" pitchFamily="34" charset="0"/>
                        <a:buChar char="•"/>
                      </a:pPr>
                      <a:r>
                        <a:rPr lang="en-IN" sz="1600" dirty="0"/>
                        <a:t>Hemashree D. U.</a:t>
                      </a:r>
                    </a:p>
                    <a:p>
                      <a:pPr marL="285750" indent="-285750">
                        <a:lnSpc>
                          <a:spcPct val="100000"/>
                        </a:lnSpc>
                        <a:buFont typeface="Arial" panose="020B0604020202020204" pitchFamily="34" charset="0"/>
                        <a:buChar char="•"/>
                      </a:pPr>
                      <a:r>
                        <a:rPr lang="en-IN" sz="1600" dirty="0"/>
                        <a:t>S. J. Sheela</a:t>
                      </a:r>
                      <a:endParaRPr sz="1600" dirty="0">
                        <a:latin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IN" sz="1800" b="0" i="0" u="none" strike="noStrike" dirty="0">
                          <a:solidFill>
                            <a:schemeClr val="tx1"/>
                          </a:solidFill>
                          <a:effectLst/>
                          <a:latin typeface="Times New Roman" panose="02020603050405020304" pitchFamily="18" charset="0"/>
                        </a:rPr>
                        <a:t>IEEE (2024)</a:t>
                      </a:r>
                    </a:p>
                    <a:p>
                      <a:pPr marL="0" algn="ctr" fontAlgn="ctr">
                        <a:buNone/>
                      </a:pPr>
                      <a:endParaRPr lang="en-IN" sz="1800" b="0" i="0" u="sng" strike="noStrike" dirty="0">
                        <a:solidFill>
                          <a:srgbClr val="0000FF"/>
                        </a:solidFill>
                        <a:effectLst/>
                        <a:latin typeface="Times New Roman" panose="02020603050405020304" pitchFamily="18" charset="0"/>
                        <a:ea typeface="+mn-ea"/>
                        <a:cs typeface="+mn-cs"/>
                      </a:endParaRPr>
                    </a:p>
                    <a:p>
                      <a:pPr marL="0" algn="ctr" fontAlgn="ctr">
                        <a:buNone/>
                      </a:pPr>
                      <a:r>
                        <a:rPr lang="en-IN" sz="1800" b="0" i="0" u="sng" strike="noStrike" dirty="0">
                          <a:solidFill>
                            <a:srgbClr val="0000FF"/>
                          </a:solidFill>
                          <a:effectLst/>
                          <a:latin typeface="Times New Roman" panose="02020603050405020304" pitchFamily="18" charset="0"/>
                          <a:ea typeface="+mn-ea"/>
                          <a:cs typeface="+mn-cs"/>
                        </a:rPr>
                        <a:t>https://ieeexplore.ieee.org/document/10817041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Collected fruit images and preprocessed data.</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Used CNN models for ripeness classification.</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DenseNet201 achieved 92% accuracy.</a:t>
                      </a:r>
                    </a:p>
                    <a:p>
                      <a:pPr>
                        <a:lnSpc>
                          <a:spcPct val="100000"/>
                        </a:lnSpc>
                      </a:pPr>
                      <a:endParaRPr sz="1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DenseNet201 gave the best accuracy of 92%.</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CNNs effectively classified fruits by ripeness.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Method improves automation in agriculture.</a:t>
                      </a:r>
                    </a:p>
                    <a:p>
                      <a:pPr>
                        <a:lnSpc>
                          <a:spcPct val="100000"/>
                        </a:lnSpc>
                      </a:pPr>
                      <a:endParaRPr sz="1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Limited to few fruit types.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Focuses only on external features.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Lacks real-time implementation.</a:t>
                      </a:r>
                    </a:p>
                    <a:p>
                      <a:pPr>
                        <a:lnSpc>
                          <a:spcPct val="100000"/>
                        </a:lnSpc>
                      </a:pPr>
                      <a:endParaRPr sz="1400" dirty="0">
                        <a:latin typeface="Times New Roman" panose="02020603050405020304" pitchFamily="18"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800727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875</TotalTime>
  <Words>3216</Words>
  <Application>Microsoft Office PowerPoint</Application>
  <PresentationFormat>Widescreen</PresentationFormat>
  <Paragraphs>580</Paragraphs>
  <Slides>36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Arial MT</vt:lpstr>
      <vt:lpstr>Calibri</vt:lpstr>
      <vt:lpstr>Cambria Math</vt:lpstr>
      <vt:lpstr>Times New Roman</vt:lpstr>
      <vt:lpstr>Wingdings</vt:lpstr>
      <vt:lpstr>Office Theme</vt:lpstr>
      <vt:lpstr>               Fruit Quality Detection</vt:lpstr>
      <vt:lpstr>Department of Computer Science and Engineering</vt:lpstr>
      <vt:lpstr>OUTLINE</vt:lpstr>
      <vt:lpstr>ABSTRACT</vt:lpstr>
      <vt:lpstr>INTRODUCTION</vt:lpstr>
      <vt:lpstr>INTRODUCTION</vt:lpstr>
      <vt:lpstr>INTRODUCTION</vt:lpstr>
      <vt:lpstr>LITERATURE SURVEY</vt:lpstr>
      <vt:lpstr>LITERATURE SURVEY</vt:lpstr>
      <vt:lpstr>RESEARCH GAPS</vt:lpstr>
      <vt:lpstr>RESEARCH GAPS</vt:lpstr>
      <vt:lpstr>PROBLEM STATEMENT</vt:lpstr>
      <vt:lpstr>OBJECTIVES</vt:lpstr>
      <vt:lpstr>BLOCK DIAGRAM OR FLOW DIAGRAM</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IMPLEMENTATION</vt:lpstr>
      <vt:lpstr>RESULTS &amp; ANALYSIS</vt:lpstr>
      <vt:lpstr>RESULTS &amp; ANALYSIS</vt:lpstr>
      <vt:lpstr>RESULTS &amp; ANALYSIS</vt:lpstr>
      <vt:lpstr>RESULTS &amp; ANALYSIS</vt:lpstr>
      <vt:lpstr>CONCLUSION and FUTURE SCOPE</vt:lpstr>
      <vt:lpstr>REFERENCES</vt:lpstr>
      <vt:lpstr>QUESTIONS and ANSWERS</vt:lpstr>
      <vt:lpstr>ACKNOWLEGEMENTS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Anil Kumar</cp:lastModifiedBy>
  <cp:revision>12</cp:revision>
  <dcterms:created xsi:type="dcterms:W3CDTF">2025-11-02T06:44:56Z</dcterms:created>
  <dcterms:modified xsi:type="dcterms:W3CDTF">2026-02-09T19:45:47Z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2024-12-19T00:00:00Z</vt:filetime>
  </property>
  <property fmtid="{D5CDD505-2E9C-101B-9397-08002B2CF9AE}" pid="3" name="LastSaved">
    <vt:filetime>2025-11-02T00:00:00Z</vt:filetime>
  </property>
</Properties>
</file>